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54"/>
  </p:notesMasterIdLst>
  <p:sldIdLst>
    <p:sldId id="294" r:id="rId2"/>
    <p:sldId id="570" r:id="rId3"/>
    <p:sldId id="571" r:id="rId4"/>
    <p:sldId id="572" r:id="rId5"/>
    <p:sldId id="575" r:id="rId6"/>
    <p:sldId id="573" r:id="rId7"/>
    <p:sldId id="574" r:id="rId8"/>
    <p:sldId id="599" r:id="rId9"/>
    <p:sldId id="611" r:id="rId10"/>
    <p:sldId id="612" r:id="rId11"/>
    <p:sldId id="609" r:id="rId12"/>
    <p:sldId id="613" r:id="rId13"/>
    <p:sldId id="610" r:id="rId14"/>
    <p:sldId id="614" r:id="rId15"/>
    <p:sldId id="615" r:id="rId16"/>
    <p:sldId id="577" r:id="rId17"/>
    <p:sldId id="576" r:id="rId18"/>
    <p:sldId id="578" r:id="rId19"/>
    <p:sldId id="579" r:id="rId20"/>
    <p:sldId id="580" r:id="rId21"/>
    <p:sldId id="581" r:id="rId22"/>
    <p:sldId id="584" r:id="rId23"/>
    <p:sldId id="582" r:id="rId24"/>
    <p:sldId id="583" r:id="rId25"/>
    <p:sldId id="600" r:id="rId26"/>
    <p:sldId id="601" r:id="rId27"/>
    <p:sldId id="585" r:id="rId28"/>
    <p:sldId id="592" r:id="rId29"/>
    <p:sldId id="586" r:id="rId30"/>
    <p:sldId id="590" r:id="rId31"/>
    <p:sldId id="593" r:id="rId32"/>
    <p:sldId id="591" r:id="rId33"/>
    <p:sldId id="607" r:id="rId34"/>
    <p:sldId id="608" r:id="rId35"/>
    <p:sldId id="604" r:id="rId36"/>
    <p:sldId id="606" r:id="rId37"/>
    <p:sldId id="605" r:id="rId38"/>
    <p:sldId id="602" r:id="rId39"/>
    <p:sldId id="603" r:id="rId40"/>
    <p:sldId id="596" r:id="rId41"/>
    <p:sldId id="597" r:id="rId42"/>
    <p:sldId id="569" r:id="rId43"/>
    <p:sldId id="627" r:id="rId44"/>
    <p:sldId id="629" r:id="rId45"/>
    <p:sldId id="631" r:id="rId46"/>
    <p:sldId id="634" r:id="rId47"/>
    <p:sldId id="628" r:id="rId48"/>
    <p:sldId id="333" r:id="rId49"/>
    <p:sldId id="623" r:id="rId50"/>
    <p:sldId id="624" r:id="rId51"/>
    <p:sldId id="625" r:id="rId52"/>
    <p:sldId id="626" r:id="rId5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870E3B-E8CB-4F21-B52F-1183BFAFD339}">
          <p14:sldIdLst>
            <p14:sldId id="294"/>
          </p14:sldIdLst>
        </p14:section>
        <p14:section name="Untitled Section" id="{6C642CBF-281E-4FB7-BF9C-9624B739D04C}">
          <p14:sldIdLst>
            <p14:sldId id="570"/>
            <p14:sldId id="571"/>
            <p14:sldId id="572"/>
            <p14:sldId id="575"/>
            <p14:sldId id="573"/>
            <p14:sldId id="574"/>
            <p14:sldId id="599"/>
            <p14:sldId id="611"/>
            <p14:sldId id="612"/>
            <p14:sldId id="609"/>
            <p14:sldId id="613"/>
            <p14:sldId id="610"/>
            <p14:sldId id="614"/>
            <p14:sldId id="615"/>
            <p14:sldId id="577"/>
            <p14:sldId id="576"/>
            <p14:sldId id="578"/>
            <p14:sldId id="579"/>
            <p14:sldId id="580"/>
            <p14:sldId id="581"/>
            <p14:sldId id="584"/>
            <p14:sldId id="582"/>
            <p14:sldId id="583"/>
            <p14:sldId id="600"/>
            <p14:sldId id="601"/>
            <p14:sldId id="585"/>
            <p14:sldId id="592"/>
            <p14:sldId id="586"/>
            <p14:sldId id="590"/>
            <p14:sldId id="593"/>
            <p14:sldId id="591"/>
            <p14:sldId id="607"/>
            <p14:sldId id="608"/>
            <p14:sldId id="604"/>
            <p14:sldId id="606"/>
            <p14:sldId id="605"/>
            <p14:sldId id="602"/>
            <p14:sldId id="603"/>
            <p14:sldId id="596"/>
            <p14:sldId id="597"/>
            <p14:sldId id="569"/>
            <p14:sldId id="627"/>
            <p14:sldId id="629"/>
            <p14:sldId id="631"/>
            <p14:sldId id="634"/>
            <p14:sldId id="628"/>
            <p14:sldId id="333"/>
            <p14:sldId id="623"/>
            <p14:sldId id="624"/>
            <p14:sldId id="625"/>
            <p14:sldId id="626"/>
          </p14:sldIdLst>
        </p14:section>
      </p14:sectionLst>
    </p:ex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6390" autoAdjust="0"/>
  </p:normalViewPr>
  <p:slideViewPr>
    <p:cSldViewPr snapToGrid="0">
      <p:cViewPr>
        <p:scale>
          <a:sx n="50" d="100"/>
          <a:sy n="50" d="100"/>
        </p:scale>
        <p:origin x="-840" y="-384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5/31/2017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independent, encapsulated entities that produce meaningful results and business functionality in tentative collaboration. Events and pub/sub are great for allowing such decoupled interaction. Using Apache Kafka as robust, distributed, real-time, high volume event bus, this session demonstrates how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implemented in Java, Node, Python and SQL collaborate unknowingly.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respond to social (media) events - courtesy of IFTTT - and publish results to multiple channels. The event bus operates across cloud services and on premises platforms: both the bus and the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run anywhere.</a:t>
            </a:r>
            <a:endParaRPr lang="en-US" dirty="0" smtClean="0">
              <a:effectLst/>
            </a:endParaRPr>
          </a:p>
          <a:p>
            <a:pPr rtl="0"/>
            <a:r>
              <a:rPr lang="en-US" dirty="0" smtClean="0"/>
              <a:t/>
            </a:r>
            <a:br>
              <a:rPr lang="en-US" dirty="0" smtClean="0"/>
            </a:b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presentation summary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objectives, focus on decoupled collaboration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four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different technologies; no direct dependencies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outline desired choreography, use of events and need of event bus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intro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pub and sub from each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link IFTTT to Kafka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(for demo: use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ngrok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expose local Kafka to IFTTT cloud)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demo end-to-end Social event=&gt;IFTTT=&gt;Kafka=&gt;choreographed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=&gt; final result</a:t>
            </a:r>
            <a:endParaRPr lang="en-US" dirty="0" smtClean="0">
              <a:effectLst/>
            </a:endParaRPr>
          </a:p>
          <a:p>
            <a:pPr rtl="0"/>
            <a:r>
              <a:rPr lang="en-US" sz="11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discuss cloud deployment of event bus + </a:t>
            </a:r>
            <a:r>
              <a:rPr lang="en-US" sz="11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mservices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837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https://www.martinfowler.com/bliki/StranglerApplication.html</a:t>
            </a:r>
          </a:p>
          <a:p>
            <a:r>
              <a:rPr lang="en-US" dirty="0" smtClean="0"/>
              <a:t>https://dzone.com/articles/why-springboot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7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http://microservices.io/patterns/data/event-driven-architecture.html</a:t>
            </a:r>
          </a:p>
          <a:p>
            <a:r>
              <a:rPr lang="en-US" dirty="0" smtClean="0"/>
              <a:t>http://eventuate.io/whyeventdriven.html</a:t>
            </a:r>
          </a:p>
          <a:p>
            <a:r>
              <a:rPr lang="en-US" dirty="0" smtClean="0"/>
              <a:t>http://www.kennybastani.com/2017/01/building-event-driven-microservices.html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805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http://www.dreweaster.com/blog/2016/05/08/the-art-of-microservices-integration-using-service-choreography/</a:t>
            </a:r>
          </a:p>
          <a:p>
            <a:r>
              <a:rPr lang="nl-NL" dirty="0" smtClean="0"/>
              <a:t>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autonomy</a:t>
            </a:r>
            <a:r>
              <a:rPr lang="nl-NL" dirty="0" smtClean="0"/>
              <a:t> (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leverages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maintain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state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needs</a:t>
            </a:r>
            <a:r>
              <a:rPr lang="nl-NL" baseline="0" dirty="0" smtClean="0"/>
              <a:t> (even </a:t>
            </a:r>
            <a:r>
              <a:rPr lang="nl-NL" baseline="0" dirty="0" err="1" smtClean="0"/>
              <a:t>though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 does </a:t>
            </a:r>
            <a:r>
              <a:rPr lang="nl-NL" baseline="0" dirty="0" err="1" smtClean="0"/>
              <a:t>not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own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it</a:t>
            </a:r>
            <a:r>
              <a:rPr lang="nl-NL" baseline="0" dirty="0" smtClean="0"/>
              <a:t>)</a:t>
            </a:r>
          </a:p>
          <a:p>
            <a:endParaRPr lang="nl-NL" baseline="0" dirty="0" smtClean="0"/>
          </a:p>
          <a:p>
            <a:r>
              <a:rPr lang="en-US" dirty="0" smtClean="0"/>
              <a:t>https://www.slideshare.net/CAinc/hypermediadriven-orchestration-in-microservices-55985377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9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Workflow initiator </a:t>
            </a:r>
            <a:r>
              <a:rPr lang="nl-NL" dirty="0" err="1" smtClean="0"/>
              <a:t>responds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NewTweetEvent</a:t>
            </a:r>
            <a:endParaRPr lang="nl-NL" dirty="0" smtClean="0"/>
          </a:p>
          <a:p>
            <a:r>
              <a:rPr lang="nl-NL" dirty="0" smtClean="0"/>
              <a:t>Workflow Initiator</a:t>
            </a:r>
            <a:r>
              <a:rPr lang="nl-NL" baseline="0" dirty="0" smtClean="0"/>
              <a:t> - </a:t>
            </a:r>
            <a:r>
              <a:rPr lang="nl-NL" dirty="0" err="1" smtClean="0"/>
              <a:t>When</a:t>
            </a:r>
            <a:r>
              <a:rPr lang="nl-NL" baseline="0" dirty="0" smtClean="0"/>
              <a:t> tweet is for hashtag </a:t>
            </a:r>
            <a:r>
              <a:rPr lang="nl-NL" baseline="0" dirty="0" err="1" smtClean="0"/>
              <a:t>oraclecode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create</a:t>
            </a:r>
            <a:r>
              <a:rPr lang="nl-NL" baseline="0" dirty="0" smtClean="0"/>
              <a:t> routingslip document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tweet data, store in cache </a:t>
            </a:r>
            <a:r>
              <a:rPr lang="nl-NL" baseline="0" dirty="0" err="1" smtClean="0"/>
              <a:t>under</a:t>
            </a:r>
            <a:r>
              <a:rPr lang="nl-NL" baseline="0" dirty="0" smtClean="0"/>
              <a:t>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r>
              <a:rPr lang="nl-NL" baseline="0" dirty="0" err="1" smtClean="0"/>
              <a:t>Validate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ValidateTweet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validate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Enrich</a:t>
            </a:r>
            <a:r>
              <a:rPr lang="nl-NL" baseline="0" dirty="0" smtClean="0"/>
              <a:t> Tweet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EnrichTweet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enrich</a:t>
            </a:r>
            <a:r>
              <a:rPr lang="nl-NL" baseline="0" dirty="0" smtClean="0"/>
              <a:t> tweet,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 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TweetBoard</a:t>
            </a:r>
            <a:r>
              <a:rPr lang="nl-NL" baseline="0" dirty="0" smtClean="0"/>
              <a:t> – </a:t>
            </a:r>
            <a:r>
              <a:rPr lang="nl-NL" baseline="0" dirty="0" err="1" smtClean="0"/>
              <a:t>when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event – </a:t>
            </a:r>
            <a:r>
              <a:rPr lang="nl-NL" baseline="0" dirty="0" err="1" smtClean="0"/>
              <a:t>fetch</a:t>
            </a:r>
            <a:r>
              <a:rPr lang="nl-NL" baseline="0" dirty="0" smtClean="0"/>
              <a:t> workflow state </a:t>
            </a:r>
            <a:r>
              <a:rPr lang="nl-NL" baseline="0" dirty="0" err="1" smtClean="0"/>
              <a:t>from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based</a:t>
            </a:r>
            <a:r>
              <a:rPr lang="nl-NL" baseline="0" dirty="0" smtClean="0"/>
              <a:t> on event </a:t>
            </a:r>
            <a:r>
              <a:rPr lang="nl-NL" baseline="0" dirty="0" err="1" smtClean="0"/>
              <a:t>payload</a:t>
            </a:r>
            <a:r>
              <a:rPr lang="nl-NL" baseline="0" dirty="0" smtClean="0"/>
              <a:t>, check routingslip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see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TweetBoard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should</a:t>
            </a:r>
            <a:r>
              <a:rPr lang="nl-NL" baseline="0" dirty="0" smtClean="0"/>
              <a:t> act; </a:t>
            </a:r>
            <a:r>
              <a:rPr lang="nl-NL" baseline="0" dirty="0" err="1" smtClean="0"/>
              <a:t>if</a:t>
            </a:r>
            <a:r>
              <a:rPr lang="nl-NL" baseline="0" dirty="0" smtClean="0"/>
              <a:t> </a:t>
            </a:r>
            <a:r>
              <a:rPr lang="nl-NL" baseline="0" dirty="0" err="1" smtClean="0"/>
              <a:t>so</a:t>
            </a:r>
            <a:r>
              <a:rPr lang="nl-NL" baseline="0" dirty="0" smtClean="0"/>
              <a:t>, </a:t>
            </a:r>
            <a:r>
              <a:rPr lang="nl-NL" baseline="0" dirty="0" err="1" smtClean="0"/>
              <a:t>add</a:t>
            </a:r>
            <a:r>
              <a:rPr lang="nl-NL" baseline="0" dirty="0" smtClean="0"/>
              <a:t> tweet </a:t>
            </a:r>
            <a:r>
              <a:rPr lang="nl-NL" baseline="0" dirty="0" err="1" smtClean="0"/>
              <a:t>to</a:t>
            </a:r>
            <a:r>
              <a:rPr lang="nl-NL" baseline="0" dirty="0" smtClean="0"/>
              <a:t> tweet list, update routing slip, </a:t>
            </a:r>
            <a:r>
              <a:rPr lang="nl-NL" baseline="0" dirty="0" err="1" smtClean="0"/>
              <a:t>retrieve</a:t>
            </a:r>
            <a:r>
              <a:rPr lang="nl-NL" baseline="0" dirty="0" smtClean="0"/>
              <a:t>-</a:t>
            </a:r>
            <a:r>
              <a:rPr lang="nl-NL" baseline="0" dirty="0" err="1" smtClean="0"/>
              <a:t>and</a:t>
            </a:r>
            <a:r>
              <a:rPr lang="nl-NL" baseline="0" dirty="0" smtClean="0"/>
              <a:t>-store in cache;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workflow event for </a:t>
            </a:r>
            <a:r>
              <a:rPr lang="nl-NL" baseline="0" dirty="0" err="1" smtClean="0"/>
              <a:t>OracleCodeTwitterWorkflow</a:t>
            </a:r>
            <a:r>
              <a:rPr lang="nl-NL" baseline="0" dirty="0" smtClean="0"/>
              <a:t>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cache </a:t>
            </a:r>
            <a:r>
              <a:rPr lang="nl-NL" baseline="0" dirty="0" err="1" smtClean="0"/>
              <a:t>key</a:t>
            </a:r>
            <a:r>
              <a:rPr lang="nl-NL" baseline="0" dirty="0" smtClean="0"/>
              <a:t> for workflow state in </a:t>
            </a:r>
            <a:r>
              <a:rPr lang="nl-NL" baseline="0" dirty="0" err="1" smtClean="0"/>
              <a:t>payload</a:t>
            </a: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l-NL" baseline="0" dirty="0" smtClean="0"/>
          </a:p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baseline="0" dirty="0" err="1" smtClean="0"/>
              <a:t>All</a:t>
            </a:r>
            <a:r>
              <a:rPr lang="nl-NL" baseline="0" dirty="0" smtClean="0"/>
              <a:t> microservices </a:t>
            </a:r>
            <a:r>
              <a:rPr lang="nl-NL" baseline="0" dirty="0" err="1" smtClean="0"/>
              <a:t>publish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  <a:r>
              <a:rPr lang="nl-NL" baseline="0" dirty="0" err="1" smtClean="0"/>
              <a:t>about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their</a:t>
            </a:r>
            <a:r>
              <a:rPr lang="nl-NL" baseline="0" dirty="0" smtClean="0"/>
              <a:t> actions </a:t>
            </a:r>
            <a:r>
              <a:rPr lang="nl-NL" baseline="0" dirty="0" err="1" smtClean="0"/>
              <a:t>with</a:t>
            </a:r>
            <a:r>
              <a:rPr lang="nl-NL" baseline="0" dirty="0" smtClean="0"/>
              <a:t>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conversation</a:t>
            </a:r>
            <a:r>
              <a:rPr lang="nl-NL" baseline="0" dirty="0" smtClean="0"/>
              <a:t> </a:t>
            </a:r>
            <a:r>
              <a:rPr lang="nl-NL" baseline="0" dirty="0" err="1" smtClean="0"/>
              <a:t>identifier</a:t>
            </a:r>
            <a:r>
              <a:rPr lang="nl-NL" baseline="0" dirty="0" smtClean="0"/>
              <a:t> as part of </a:t>
            </a:r>
            <a:r>
              <a:rPr lang="nl-NL" baseline="0" dirty="0" err="1" smtClean="0"/>
              <a:t>the</a:t>
            </a:r>
            <a:r>
              <a:rPr lang="nl-NL" baseline="0" dirty="0" smtClean="0"/>
              <a:t> </a:t>
            </a:r>
            <a:r>
              <a:rPr lang="nl-NL" baseline="0" dirty="0" err="1" smtClean="0"/>
              <a:t>logging</a:t>
            </a:r>
            <a:r>
              <a:rPr lang="nl-NL" baseline="0" dirty="0" smtClean="0"/>
              <a:t> </a:t>
            </a:r>
          </a:p>
          <a:p>
            <a:r>
              <a:rPr lang="nl-NL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43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7013" y="2946386"/>
            <a:ext cx="15606237" cy="1625600"/>
          </a:xfrm>
          <a:prstGeom prst="rect">
            <a:avLst/>
          </a:prstGeom>
        </p:spPr>
        <p:txBody>
          <a:bodyPr/>
          <a:lstStyle>
            <a:lvl1pPr>
              <a:defRPr sz="91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139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363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2890044" y="9103361"/>
            <a:ext cx="202303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1147BC30-C395-42F0-B068-B3A3D826EC18}" type="datetimeFigureOut">
              <a:rPr lang="en-US" smtClean="0"/>
              <a:pPr/>
              <a:t>5/31/2017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913074" y="9103361"/>
            <a:ext cx="11126669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88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1229583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7" r:id="rId61"/>
    <p:sldLayoutId id="2147483898" r:id="rId62"/>
    <p:sldLayoutId id="2147483899" r:id="rId63"/>
    <p:sldLayoutId id="2147483900" r:id="rId64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png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5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15.png"/><Relationship Id="rId7" Type="http://schemas.openxmlformats.org/officeDocument/2006/relationships/image" Target="../media/image4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png"/><Relationship Id="rId5" Type="http://schemas.openxmlformats.org/officeDocument/2006/relationships/image" Target="../media/image17.png"/><Relationship Id="rId4" Type="http://schemas.openxmlformats.org/officeDocument/2006/relationships/image" Target="../media/image18.png"/><Relationship Id="rId9" Type="http://schemas.openxmlformats.org/officeDocument/2006/relationships/image" Target="../media/image5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6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55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0.jpeg"/><Relationship Id="rId7" Type="http://schemas.openxmlformats.org/officeDocument/2006/relationships/image" Target="../media/image1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1.jpeg"/><Relationship Id="rId5" Type="http://schemas.openxmlformats.org/officeDocument/2006/relationships/image" Target="../media/image55.jpe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22.jpeg"/><Relationship Id="rId7" Type="http://schemas.openxmlformats.org/officeDocument/2006/relationships/image" Target="../media/image6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6.jpeg"/><Relationship Id="rId5" Type="http://schemas.openxmlformats.org/officeDocument/2006/relationships/image" Target="../media/image67.png"/><Relationship Id="rId10" Type="http://schemas.openxmlformats.org/officeDocument/2006/relationships/image" Target="../media/image70.png"/><Relationship Id="rId4" Type="http://schemas.openxmlformats.org/officeDocument/2006/relationships/image" Target="../media/image17.png"/><Relationship Id="rId9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17.png"/><Relationship Id="rId7" Type="http://schemas.openxmlformats.org/officeDocument/2006/relationships/image" Target="../media/image70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6.png"/><Relationship Id="rId11" Type="http://schemas.openxmlformats.org/officeDocument/2006/relationships/image" Target="../media/image73.png"/><Relationship Id="rId5" Type="http://schemas.openxmlformats.org/officeDocument/2006/relationships/image" Target="../media/image71.png"/><Relationship Id="rId10" Type="http://schemas.openxmlformats.org/officeDocument/2006/relationships/image" Target="../media/image63.jpe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github.com/lucasjellema/microservices-choreography-kubernetes-workshop-june2017" TargetMode="External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76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png"/><Relationship Id="rId5" Type="http://schemas.openxmlformats.org/officeDocument/2006/relationships/hyperlink" Target="mailto:info@amis.nl" TargetMode="External"/><Relationship Id="rId10" Type="http://schemas.openxmlformats.org/officeDocument/2006/relationships/image" Target="../media/image78.png"/><Relationship Id="rId4" Type="http://schemas.openxmlformats.org/officeDocument/2006/relationships/hyperlink" Target="http://www.amis.nl/" TargetMode="External"/><Relationship Id="rId9" Type="http://schemas.openxmlformats.org/officeDocument/2006/relationships/hyperlink" Target="https://github.com/lucasjellema/microservice-choreography-tweetboard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1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7.png"/><Relationship Id="rId5" Type="http://schemas.openxmlformats.org/officeDocument/2006/relationships/image" Target="../media/image16.jpeg"/><Relationship Id="rId4" Type="http://schemas.openxmlformats.org/officeDocument/2006/relationships/image" Target="../media/image22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jpeg"/><Relationship Id="rId7" Type="http://schemas.openxmlformats.org/officeDocument/2006/relationships/image" Target="../media/image68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jpeg"/><Relationship Id="rId5" Type="http://schemas.openxmlformats.org/officeDocument/2006/relationships/image" Target="../media/image16.jpeg"/><Relationship Id="rId4" Type="http://schemas.openxmlformats.org/officeDocument/2006/relationships/image" Target="../media/image67.png"/><Relationship Id="rId9" Type="http://schemas.openxmlformats.org/officeDocument/2006/relationships/image" Target="../media/image8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22.jpeg"/><Relationship Id="rId7" Type="http://schemas.openxmlformats.org/officeDocument/2006/relationships/image" Target="../media/image6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3.jpeg"/><Relationship Id="rId5" Type="http://schemas.openxmlformats.org/officeDocument/2006/relationships/image" Target="../media/image16.jpeg"/><Relationship Id="rId4" Type="http://schemas.openxmlformats.org/officeDocument/2006/relationships/image" Target="../media/image67.png"/><Relationship Id="rId9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0.png"/><Relationship Id="rId7" Type="http://schemas.openxmlformats.org/officeDocument/2006/relationships/image" Target="../media/image17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2.jpeg"/><Relationship Id="rId11" Type="http://schemas.openxmlformats.org/officeDocument/2006/relationships/image" Target="../media/image26.jpeg"/><Relationship Id="rId5" Type="http://schemas.openxmlformats.org/officeDocument/2006/relationships/image" Target="../media/image16.jpeg"/><Relationship Id="rId10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850901"/>
            <a:ext cx="9185819" cy="2289372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/>
              <a:t>Event Bus as Backbone for Decoupled </a:t>
            </a:r>
            <a:r>
              <a:rPr lang="en-US" sz="6600" dirty="0" err="1"/>
              <a:t>Microservice</a:t>
            </a:r>
            <a:r>
              <a:rPr lang="en-US" sz="6600" dirty="0"/>
              <a:t> </a:t>
            </a:r>
            <a:r>
              <a:rPr lang="en-US" sz="6600" dirty="0" smtClean="0"/>
              <a:t>Choreography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Presentation, Discussion and </a:t>
            </a:r>
            <a:r>
              <a:rPr lang="en-US" sz="6600" dirty="0" err="1" smtClean="0"/>
              <a:t>Handson</a:t>
            </a:r>
            <a:r>
              <a:rPr lang="en-US" sz="6600" dirty="0" smtClean="0"/>
              <a:t> Workshop</a:t>
            </a:r>
            <a:endParaRPr lang="en-US" sz="6600" dirty="0"/>
          </a:p>
          <a:p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Jellema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June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1st 2017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AMIS, The Netherlands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4" y="1793875"/>
            <a:ext cx="6281244" cy="48050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630" y="1976755"/>
            <a:ext cx="8929370" cy="74516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3886200" y="2286000"/>
            <a:ext cx="2926080" cy="37795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05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File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778635"/>
            <a:ext cx="4538980" cy="4714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10200" y="6857940"/>
            <a:ext cx="10323660" cy="1569660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build -t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tag 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tweet-validator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push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lucasjellema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/tweet-validator</a:t>
            </a:r>
          </a:p>
        </p:txBody>
      </p:sp>
    </p:spTree>
    <p:extLst>
      <p:ext uri="{BB962C8B-B14F-4D97-AF65-F5344CB8AC3E}">
        <p14:creationId xmlns:p14="http://schemas.microsoft.com/office/powerpoint/2010/main" val="16278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233" y="2026919"/>
            <a:ext cx="8767992" cy="6222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Docker hub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1990" y="914400"/>
            <a:ext cx="9439800" cy="5060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730" y="4685648"/>
            <a:ext cx="8546350" cy="4252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438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Kubernetes</a:t>
            </a:r>
            <a:r>
              <a:rPr lang="nl-NL" dirty="0" smtClean="0"/>
              <a:t> POD YAML file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958" y="1721803"/>
            <a:ext cx="10266362" cy="682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03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Running POD in </a:t>
            </a:r>
            <a:r>
              <a:rPr lang="nl-NL" dirty="0" err="1" smtClean="0"/>
              <a:t>Kubernetes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23" y="1766568"/>
            <a:ext cx="5746750" cy="521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448" y="4372449"/>
            <a:ext cx="12626975" cy="513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210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Invoke</a:t>
            </a:r>
            <a:r>
              <a:rPr lang="nl-NL" dirty="0" smtClean="0"/>
              <a:t> microservice API</a:t>
            </a:r>
            <a:endParaRPr 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4"/>
          <a:stretch/>
        </p:blipFill>
        <p:spPr bwMode="auto">
          <a:xfrm>
            <a:off x="5327333" y="1885315"/>
            <a:ext cx="11863388" cy="7436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49" y="1763394"/>
            <a:ext cx="4792663" cy="2035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/>
          <p:cNvCxnSpPr/>
          <p:nvPr/>
        </p:nvCxnSpPr>
        <p:spPr>
          <a:xfrm flipV="1">
            <a:off x="4465320" y="2926080"/>
            <a:ext cx="4114800" cy="7162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887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Shared platform </a:t>
            </a:r>
            <a:r>
              <a:rPr lang="nl-NL" dirty="0" err="1" smtClean="0"/>
              <a:t>capability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207260"/>
            <a:ext cx="12987019" cy="638809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isolated</a:t>
            </a:r>
            <a:endParaRPr lang="nl-NL" dirty="0" smtClean="0"/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aware</a:t>
            </a:r>
            <a:r>
              <a:rPr lang="nl-NL" dirty="0" smtClean="0"/>
              <a:t> of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(</a:t>
            </a:r>
            <a:r>
              <a:rPr lang="nl-NL" dirty="0" err="1" smtClean="0"/>
              <a:t>except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sharing</a:t>
            </a:r>
            <a:r>
              <a:rPr lang="nl-NL" dirty="0" smtClean="0"/>
              <a:t> private resources</a:t>
            </a:r>
          </a:p>
          <a:p>
            <a:r>
              <a:rPr lang="nl-NL" dirty="0" err="1" smtClean="0"/>
              <a:t>Ideally</a:t>
            </a:r>
            <a:r>
              <a:rPr lang="nl-NL" dirty="0" smtClean="0"/>
              <a:t> </a:t>
            </a:r>
            <a:r>
              <a:rPr lang="nl-NL" dirty="0" err="1" smtClean="0"/>
              <a:t>each</a:t>
            </a:r>
            <a:r>
              <a:rPr lang="nl-NL" dirty="0" smtClean="0"/>
              <a:t> microservice </a:t>
            </a:r>
            <a:r>
              <a:rPr lang="nl-NL" dirty="0" err="1" smtClean="0"/>
              <a:t>brings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prevent</a:t>
            </a:r>
            <a:r>
              <a:rPr lang="nl-NL" dirty="0" smtClean="0"/>
              <a:t> run time environment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being</a:t>
            </a:r>
            <a:r>
              <a:rPr lang="nl-NL" dirty="0" smtClean="0"/>
              <a:t> out of </a:t>
            </a:r>
            <a:r>
              <a:rPr lang="nl-NL" dirty="0" err="1" smtClean="0"/>
              <a:t>synch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/impact </a:t>
            </a:r>
            <a:r>
              <a:rPr lang="nl-NL" dirty="0" err="1" smtClean="0"/>
              <a:t>between</a:t>
            </a:r>
            <a:r>
              <a:rPr lang="nl-NL" dirty="0" smtClean="0"/>
              <a:t> multiple platform users</a:t>
            </a:r>
          </a:p>
          <a:p>
            <a:pPr lvl="1"/>
            <a:r>
              <a:rPr lang="nl-NL" dirty="0" err="1" smtClean="0"/>
              <a:t>However</a:t>
            </a:r>
            <a:r>
              <a:rPr lang="nl-NL" dirty="0" smtClean="0"/>
              <a:t>: At </a:t>
            </a:r>
            <a:r>
              <a:rPr lang="nl-NL" dirty="0" err="1" smtClean="0"/>
              <a:t>some</a:t>
            </a:r>
            <a:r>
              <a:rPr lang="nl-NL" dirty="0" smtClean="0"/>
              <a:t> level, </a:t>
            </a:r>
            <a:r>
              <a:rPr lang="nl-NL" dirty="0" err="1" smtClean="0"/>
              <a:t>sharing</a:t>
            </a:r>
            <a:r>
              <a:rPr lang="nl-NL" dirty="0" smtClean="0"/>
              <a:t> is </a:t>
            </a:r>
            <a:r>
              <a:rPr lang="nl-NL" dirty="0" err="1" smtClean="0"/>
              <a:t>inevitable</a:t>
            </a:r>
            <a:r>
              <a:rPr lang="nl-NL" dirty="0" smtClean="0"/>
              <a:t> Storage, </a:t>
            </a:r>
            <a:r>
              <a:rPr lang="nl-NL" dirty="0" err="1" smtClean="0"/>
              <a:t>Compute</a:t>
            </a:r>
            <a:r>
              <a:rPr lang="nl-NL" dirty="0" smtClean="0"/>
              <a:t>, power </a:t>
            </a:r>
            <a:r>
              <a:rPr lang="nl-NL" dirty="0" err="1" smtClean="0"/>
              <a:t>supply</a:t>
            </a:r>
            <a:r>
              <a:rPr lang="nl-NL" dirty="0" smtClean="0"/>
              <a:t>, building</a:t>
            </a:r>
          </a:p>
          <a:p>
            <a:r>
              <a:rPr lang="nl-NL" dirty="0" smtClean="0"/>
              <a:t>In </a:t>
            </a:r>
            <a:r>
              <a:rPr lang="nl-NL" dirty="0" err="1" smtClean="0"/>
              <a:t>practice</a:t>
            </a:r>
            <a:r>
              <a:rPr lang="nl-NL" dirty="0" smtClean="0"/>
              <a:t>: </a:t>
            </a:r>
            <a:r>
              <a:rPr lang="nl-NL" dirty="0" err="1" smtClean="0"/>
              <a:t>having</a:t>
            </a:r>
            <a:r>
              <a:rPr lang="nl-NL" dirty="0" smtClean="0"/>
              <a:t> full </a:t>
            </a:r>
            <a:r>
              <a:rPr lang="nl-NL" dirty="0" err="1" smtClean="0"/>
              <a:t>blown</a:t>
            </a:r>
            <a:r>
              <a:rPr lang="nl-NL" dirty="0" smtClean="0"/>
              <a:t> RDBMS or Java EE server or </a:t>
            </a:r>
            <a:r>
              <a:rPr lang="nl-NL" dirty="0" err="1" smtClean="0"/>
              <a:t>Kafka</a:t>
            </a:r>
            <a:r>
              <a:rPr lang="nl-NL" dirty="0" smtClean="0"/>
              <a:t> cluster as part of a microservice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unfeasible</a:t>
            </a:r>
            <a:endParaRPr lang="nl-NL" dirty="0" smtClean="0"/>
          </a:p>
          <a:p>
            <a:pPr lvl="1"/>
            <a:r>
              <a:rPr lang="nl-NL" dirty="0" smtClean="0"/>
              <a:t>Even </a:t>
            </a:r>
            <a:r>
              <a:rPr lang="nl-NL" dirty="0" err="1" smtClean="0"/>
              <a:t>if</a:t>
            </a:r>
            <a:r>
              <a:rPr lang="nl-NL" dirty="0" smtClean="0"/>
              <a:t> Docker images are light </a:t>
            </a:r>
            <a:r>
              <a:rPr lang="nl-NL" dirty="0" err="1" smtClean="0"/>
              <a:t>weight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layering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run time resource </a:t>
            </a:r>
            <a:r>
              <a:rPr lang="nl-NL" dirty="0" err="1" smtClean="0"/>
              <a:t>usage</a:t>
            </a:r>
            <a:r>
              <a:rPr lang="nl-NL" dirty="0" smtClean="0"/>
              <a:t> is </a:t>
            </a:r>
            <a:r>
              <a:rPr lang="nl-NL" dirty="0" err="1" smtClean="0"/>
              <a:t>probably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endParaRPr lang="nl-NL" dirty="0" smtClean="0"/>
          </a:p>
          <a:p>
            <a:r>
              <a:rPr lang="nl-NL" dirty="0" err="1" smtClean="0"/>
              <a:t>One</a:t>
            </a:r>
            <a:r>
              <a:rPr lang="nl-NL" dirty="0" smtClean="0"/>
              <a:t> approach: </a:t>
            </a:r>
            <a:r>
              <a:rPr lang="nl-NL" dirty="0" err="1" smtClean="0"/>
              <a:t>forbid</a:t>
            </a:r>
            <a:r>
              <a:rPr lang="nl-NL" dirty="0" smtClean="0"/>
              <a:t> </a:t>
            </a:r>
            <a:r>
              <a:rPr lang="nl-NL" dirty="0" err="1" smtClean="0"/>
              <a:t>use</a:t>
            </a:r>
            <a:r>
              <a:rPr lang="nl-NL" dirty="0" smtClean="0"/>
              <a:t> of heavy platforms</a:t>
            </a:r>
          </a:p>
          <a:p>
            <a:r>
              <a:rPr lang="nl-NL" dirty="0" err="1" smtClean="0"/>
              <a:t>Alternative</a:t>
            </a:r>
            <a:r>
              <a:rPr lang="nl-NL" dirty="0" smtClean="0"/>
              <a:t> approach: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‘heavy </a:t>
            </a:r>
            <a:r>
              <a:rPr lang="nl-NL" dirty="0" err="1" smtClean="0"/>
              <a:t>duty</a:t>
            </a:r>
            <a:r>
              <a:rPr lang="nl-NL" dirty="0" smtClean="0"/>
              <a:t>’ platform </a:t>
            </a:r>
            <a:r>
              <a:rPr lang="nl-NL" dirty="0" err="1" smtClean="0"/>
              <a:t>capabilities</a:t>
            </a:r>
            <a:r>
              <a:rPr lang="nl-NL" dirty="0"/>
              <a:t>,</a:t>
            </a:r>
            <a:r>
              <a:rPr lang="nl-NL" dirty="0" smtClean="0"/>
              <a:t> </a:t>
            </a:r>
            <a:r>
              <a:rPr lang="nl-NL" dirty="0" err="1"/>
              <a:t>available</a:t>
            </a:r>
            <a:r>
              <a:rPr lang="nl-NL" dirty="0"/>
              <a:t> for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smtClean="0"/>
              <a:t>in </a:t>
            </a:r>
            <a:r>
              <a:rPr lang="nl-NL" dirty="0" err="1" smtClean="0"/>
              <a:t>any</a:t>
            </a:r>
            <a:r>
              <a:rPr lang="nl-NL" dirty="0" smtClean="0"/>
              <a:t> microservice in a </a:t>
            </a:r>
            <a:r>
              <a:rPr lang="nl-NL" dirty="0" err="1" smtClean="0"/>
              <a:t>standardized</a:t>
            </a:r>
            <a:r>
              <a:rPr lang="nl-NL" dirty="0" smtClean="0"/>
              <a:t> way</a:t>
            </a:r>
          </a:p>
          <a:p>
            <a:pPr lvl="1"/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make </a:t>
            </a:r>
            <a:r>
              <a:rPr lang="nl-NL" dirty="0" err="1" smtClean="0"/>
              <a:t>use</a:t>
            </a:r>
            <a:r>
              <a:rPr lang="nl-NL" dirty="0" smtClean="0"/>
              <a:t> of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private Oracle Database 12c Schema (or PDB)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features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… ; recovery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performed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following</a:t>
            </a:r>
            <a:r>
              <a:rPr lang="nl-NL" dirty="0" smtClean="0"/>
              <a:t>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under</a:t>
            </a:r>
            <a:r>
              <a:rPr lang="nl-NL" dirty="0" smtClean="0"/>
              <a:t> these </a:t>
            </a:r>
            <a:r>
              <a:rPr lang="nl-NL" dirty="0" err="1" smtClean="0"/>
              <a:t>conditions</a:t>
            </a:r>
            <a:r>
              <a:rPr lang="nl-NL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864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cross platform </a:t>
            </a:r>
            <a:r>
              <a:rPr lang="nl-NL" dirty="0" err="1" smtClean="0"/>
              <a:t>Capabilities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NL" dirty="0" err="1" smtClean="0"/>
              <a:t>Authentication</a:t>
            </a:r>
            <a:endParaRPr lang="nl-NL" dirty="0" smtClean="0"/>
          </a:p>
          <a:p>
            <a:r>
              <a:rPr lang="nl-NL" dirty="0" smtClean="0"/>
              <a:t>Persistent Storage</a:t>
            </a:r>
          </a:p>
          <a:p>
            <a:r>
              <a:rPr lang="nl-NL" dirty="0" smtClean="0"/>
              <a:t>Cache </a:t>
            </a:r>
          </a:p>
          <a:p>
            <a:r>
              <a:rPr lang="nl-NL" dirty="0" smtClean="0"/>
              <a:t>Load </a:t>
            </a:r>
            <a:r>
              <a:rPr lang="nl-NL" dirty="0" err="1" smtClean="0"/>
              <a:t>balancing</a:t>
            </a:r>
            <a:r>
              <a:rPr lang="nl-NL" dirty="0" smtClean="0"/>
              <a:t>/API Gateway</a:t>
            </a:r>
          </a:p>
          <a:p>
            <a:r>
              <a:rPr lang="nl-NL" dirty="0" smtClean="0"/>
              <a:t>Discovery/</a:t>
            </a:r>
            <a:r>
              <a:rPr lang="nl-NL" dirty="0" err="1" smtClean="0"/>
              <a:t>Lookup</a:t>
            </a:r>
            <a:endParaRPr lang="nl-NL" dirty="0" smtClean="0"/>
          </a:p>
          <a:p>
            <a:r>
              <a:rPr lang="nl-NL" dirty="0" smtClean="0"/>
              <a:t>Monitoring</a:t>
            </a:r>
          </a:p>
          <a:p>
            <a:pPr lvl="1"/>
            <a:r>
              <a:rPr lang="nl-NL" dirty="0" err="1" smtClean="0"/>
              <a:t>Functional</a:t>
            </a:r>
            <a:r>
              <a:rPr lang="nl-NL" dirty="0" smtClean="0"/>
              <a:t>/Business </a:t>
            </a:r>
            <a:r>
              <a:rPr lang="nl-NL" dirty="0" err="1" smtClean="0"/>
              <a:t>KPIs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/>
              <a:t>F</a:t>
            </a:r>
            <a:r>
              <a:rPr lang="nl-NL" dirty="0" err="1" smtClean="0"/>
              <a:t>unctional</a:t>
            </a:r>
            <a:r>
              <a:rPr lang="nl-NL" dirty="0" smtClean="0"/>
              <a:t> Platform/Container &amp; Infra</a:t>
            </a:r>
          </a:p>
          <a:p>
            <a:r>
              <a:rPr lang="nl-NL" dirty="0" smtClean="0"/>
              <a:t>Audit, </a:t>
            </a:r>
            <a:r>
              <a:rPr lang="nl-NL" dirty="0" err="1" smtClean="0"/>
              <a:t>Usage</a:t>
            </a:r>
            <a:r>
              <a:rPr lang="nl-NL" dirty="0" smtClean="0"/>
              <a:t> tracking, </a:t>
            </a:r>
            <a:r>
              <a:rPr lang="nl-NL" dirty="0" err="1" smtClean="0"/>
              <a:t>Billing</a:t>
            </a:r>
            <a:endParaRPr lang="nl-NL" dirty="0" smtClean="0"/>
          </a:p>
          <a:p>
            <a:r>
              <a:rPr lang="nl-NL" dirty="0" err="1" smtClean="0"/>
              <a:t>Notifications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alerting</a:t>
            </a:r>
            <a:endParaRPr lang="nl-NL" dirty="0" smtClean="0"/>
          </a:p>
          <a:p>
            <a:r>
              <a:rPr lang="nl-NL" dirty="0" err="1" smtClean="0"/>
              <a:t>Logging</a:t>
            </a:r>
            <a:endParaRPr lang="nl-NL" dirty="0" smtClean="0"/>
          </a:p>
          <a:p>
            <a:r>
              <a:rPr lang="nl-NL" dirty="0" err="1" smtClean="0"/>
              <a:t>Relational</a:t>
            </a:r>
            <a:r>
              <a:rPr lang="nl-NL" dirty="0" smtClean="0"/>
              <a:t> Database </a:t>
            </a:r>
            <a:r>
              <a:rPr lang="nl-NL" dirty="0" err="1" smtClean="0"/>
              <a:t>Capability</a:t>
            </a:r>
            <a:endParaRPr lang="nl-NL" dirty="0" smtClean="0"/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709160" y="86258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759440" y="748283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1430000" y="748283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224385" y="7776209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12224385" y="777620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0774680" y="748283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Can 9"/>
          <p:cNvSpPr/>
          <p:nvPr/>
        </p:nvSpPr>
        <p:spPr>
          <a:xfrm>
            <a:off x="11567160" y="8134349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3001625" y="7379969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016865" y="7379969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672185" y="7379969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Can 15"/>
          <p:cNvSpPr/>
          <p:nvPr/>
        </p:nvSpPr>
        <p:spPr>
          <a:xfrm>
            <a:off x="13582650" y="8081009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5144750" y="82257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Logging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144750" y="87325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Cache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15144750" y="82067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5144750" y="8732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5144750" y="77038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Authentication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15144750" y="76847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15144750" y="719709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Notification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5144750" y="717804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5144750" y="670941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bg2">
                    <a:lumMod val="75000"/>
                  </a:schemeClr>
                </a:solidFill>
              </a:rPr>
              <a:t>Usage</a:t>
            </a: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 </a:t>
            </a:r>
            <a:b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</a:br>
            <a:r>
              <a:rPr lang="nl-NL" sz="1200" dirty="0" smtClean="0">
                <a:solidFill>
                  <a:schemeClr val="bg2">
                    <a:lumMod val="75000"/>
                  </a:schemeClr>
                </a:solidFill>
              </a:rPr>
              <a:t>Tracking</a:t>
            </a:r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15144750" y="66903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94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system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707136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28600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95656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4709160" y="560451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4709160" y="56045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3030200" y="59436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030200" y="64503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3030200" y="59245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3030200" y="645033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Cloud 14"/>
          <p:cNvSpPr/>
          <p:nvPr/>
        </p:nvSpPr>
        <p:spPr>
          <a:xfrm>
            <a:off x="6918960" y="1661160"/>
            <a:ext cx="5577840" cy="205740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8336280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8336280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0319385" y="216408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0319385" y="21640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230124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182880" y="4591050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HTML 5 Web Component</a:t>
            </a:r>
            <a:endParaRPr lang="en-US" sz="1400" dirty="0"/>
          </a:p>
        </p:txBody>
      </p:sp>
      <p:sp>
        <p:nvSpPr>
          <p:cNvPr id="22" name="Rectangular Callout 21"/>
          <p:cNvSpPr/>
          <p:nvPr/>
        </p:nvSpPr>
        <p:spPr>
          <a:xfrm>
            <a:off x="2857500" y="4221480"/>
            <a:ext cx="754380" cy="449580"/>
          </a:xfrm>
          <a:prstGeom prst="wedgeRectCallout">
            <a:avLst>
              <a:gd name="adj1" fmla="val -1336"/>
              <a:gd name="adj2" fmla="val 15426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3" name="Can 22"/>
          <p:cNvSpPr/>
          <p:nvPr/>
        </p:nvSpPr>
        <p:spPr>
          <a:xfrm>
            <a:off x="3093720" y="5684520"/>
            <a:ext cx="381000" cy="304800"/>
          </a:xfrm>
          <a:prstGeom prst="can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030200" y="542163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Authentication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3030200" y="540258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6797040" y="5033010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6812280" y="503301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7467600" y="5033010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3" name="Rectangular Callout 32"/>
          <p:cNvSpPr/>
          <p:nvPr/>
        </p:nvSpPr>
        <p:spPr>
          <a:xfrm>
            <a:off x="3474720" y="6301740"/>
            <a:ext cx="994410" cy="575310"/>
          </a:xfrm>
          <a:prstGeom prst="wedgeRectCallout">
            <a:avLst>
              <a:gd name="adj1" fmla="val 96957"/>
              <a:gd name="adj2" fmla="val -3195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/ Spring Boot</a:t>
            </a:r>
            <a:endParaRPr lang="en-US" sz="1400" dirty="0"/>
          </a:p>
        </p:txBody>
      </p:sp>
      <p:sp>
        <p:nvSpPr>
          <p:cNvPr id="34" name="Rectangular Callout 33"/>
          <p:cNvSpPr/>
          <p:nvPr/>
        </p:nvSpPr>
        <p:spPr>
          <a:xfrm>
            <a:off x="5844540" y="6246495"/>
            <a:ext cx="1150620" cy="68580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&amp; </a:t>
            </a:r>
            <a:r>
              <a:rPr lang="nl-NL" sz="1400" dirty="0" err="1" smtClean="0"/>
              <a:t>MongoDB</a:t>
            </a:r>
            <a:endParaRPr lang="en-US" sz="1400" dirty="0"/>
          </a:p>
        </p:txBody>
      </p:sp>
      <p:sp>
        <p:nvSpPr>
          <p:cNvPr id="35" name="Rectangular Callout 34"/>
          <p:cNvSpPr/>
          <p:nvPr/>
        </p:nvSpPr>
        <p:spPr>
          <a:xfrm>
            <a:off x="14820900" y="6652260"/>
            <a:ext cx="647700" cy="323850"/>
          </a:xfrm>
          <a:prstGeom prst="wedgeRectCallout">
            <a:avLst>
              <a:gd name="adj1" fmla="val -12860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Redis</a:t>
            </a:r>
            <a:endParaRPr lang="en-US" sz="1400" dirty="0"/>
          </a:p>
        </p:txBody>
      </p:sp>
      <p:sp>
        <p:nvSpPr>
          <p:cNvPr id="36" name="Rectangular Callout 35"/>
          <p:cNvSpPr/>
          <p:nvPr/>
        </p:nvSpPr>
        <p:spPr>
          <a:xfrm>
            <a:off x="7791450" y="4290060"/>
            <a:ext cx="918210" cy="449580"/>
          </a:xfrm>
          <a:prstGeom prst="wedgeRectCallout">
            <a:avLst>
              <a:gd name="adj1" fmla="val -29552"/>
              <a:gd name="adj2" fmla="val 1237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Widgets</a:t>
            </a:r>
            <a:endParaRPr lang="en-US" sz="1400" dirty="0"/>
          </a:p>
        </p:txBody>
      </p:sp>
      <p:sp>
        <p:nvSpPr>
          <p:cNvPr id="38" name="Rectangular Callout 37"/>
          <p:cNvSpPr/>
          <p:nvPr/>
        </p:nvSpPr>
        <p:spPr>
          <a:xfrm>
            <a:off x="6419850" y="4141470"/>
            <a:ext cx="754380" cy="449580"/>
          </a:xfrm>
          <a:prstGeom prst="wedgeRectCallout">
            <a:avLst>
              <a:gd name="adj1" fmla="val 33007"/>
              <a:gd name="adj2" fmla="val 1644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4686300" y="8202930"/>
            <a:ext cx="491490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Storage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Up Arrow 41"/>
          <p:cNvSpPr/>
          <p:nvPr/>
        </p:nvSpPr>
        <p:spPr>
          <a:xfrm>
            <a:off x="6918960" y="7816215"/>
            <a:ext cx="565785" cy="47625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an 42"/>
          <p:cNvSpPr/>
          <p:nvPr/>
        </p:nvSpPr>
        <p:spPr>
          <a:xfrm>
            <a:off x="7378065" y="5734050"/>
            <a:ext cx="381000" cy="304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474720" y="5547360"/>
            <a:ext cx="1234440" cy="217184"/>
          </a:xfrm>
          <a:custGeom>
            <a:avLst/>
            <a:gdLst>
              <a:gd name="connsiteX0" fmla="*/ 0 w 1234440"/>
              <a:gd name="connsiteY0" fmla="*/ 0 h 217184"/>
              <a:gd name="connsiteX1" fmla="*/ 594360 w 1234440"/>
              <a:gd name="connsiteY1" fmla="*/ 198120 h 217184"/>
              <a:gd name="connsiteX2" fmla="*/ 1234440 w 1234440"/>
              <a:gd name="connsiteY2" fmla="*/ 198120 h 217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4440" h="217184">
                <a:moveTo>
                  <a:pt x="0" y="0"/>
                </a:moveTo>
                <a:cubicBezTo>
                  <a:pt x="194310" y="82550"/>
                  <a:pt x="388620" y="165100"/>
                  <a:pt x="594360" y="198120"/>
                </a:cubicBezTo>
                <a:cubicBezTo>
                  <a:pt x="800100" y="231140"/>
                  <a:pt x="1017270" y="214630"/>
                  <a:pt x="1234440" y="1981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3520440" y="4926331"/>
            <a:ext cx="3307080" cy="529589"/>
          </a:xfrm>
          <a:custGeom>
            <a:avLst/>
            <a:gdLst>
              <a:gd name="connsiteX0" fmla="*/ 0 w 3307080"/>
              <a:gd name="connsiteY0" fmla="*/ 529589 h 529589"/>
              <a:gd name="connsiteX1" fmla="*/ 1645920 w 3307080"/>
              <a:gd name="connsiteY1" fmla="*/ 11429 h 529589"/>
              <a:gd name="connsiteX2" fmla="*/ 3307080 w 3307080"/>
              <a:gd name="connsiteY2" fmla="*/ 209549 h 529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07080" h="529589">
                <a:moveTo>
                  <a:pt x="0" y="529589"/>
                </a:moveTo>
                <a:cubicBezTo>
                  <a:pt x="547370" y="297179"/>
                  <a:pt x="1094740" y="64769"/>
                  <a:pt x="1645920" y="11429"/>
                </a:cubicBezTo>
                <a:cubicBezTo>
                  <a:pt x="2197100" y="-41911"/>
                  <a:pt x="3083560" y="102869"/>
                  <a:pt x="3307080" y="20954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7223760" y="4803795"/>
            <a:ext cx="2849880" cy="1551285"/>
          </a:xfrm>
          <a:custGeom>
            <a:avLst/>
            <a:gdLst>
              <a:gd name="connsiteX0" fmla="*/ 2849880 w 2849880"/>
              <a:gd name="connsiteY0" fmla="*/ 1551285 h 1551285"/>
              <a:gd name="connsiteX1" fmla="*/ 1310640 w 2849880"/>
              <a:gd name="connsiteY1" fmla="*/ 194925 h 1551285"/>
              <a:gd name="connsiteX2" fmla="*/ 243840 w 2849880"/>
              <a:gd name="connsiteY2" fmla="*/ 12045 h 1551285"/>
              <a:gd name="connsiteX3" fmla="*/ 0 w 2849880"/>
              <a:gd name="connsiteY3" fmla="*/ 225405 h 1551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9880" h="1551285">
                <a:moveTo>
                  <a:pt x="2849880" y="1551285"/>
                </a:moveTo>
                <a:cubicBezTo>
                  <a:pt x="2297430" y="1001375"/>
                  <a:pt x="1744980" y="451465"/>
                  <a:pt x="1310640" y="194925"/>
                </a:cubicBezTo>
                <a:cubicBezTo>
                  <a:pt x="876300" y="-61615"/>
                  <a:pt x="462280" y="6965"/>
                  <a:pt x="243840" y="12045"/>
                </a:cubicBezTo>
                <a:cubicBezTo>
                  <a:pt x="25400" y="17125"/>
                  <a:pt x="12700" y="121265"/>
                  <a:pt x="0" y="22540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5242560" y="2290629"/>
            <a:ext cx="3108960" cy="3851091"/>
          </a:xfrm>
          <a:custGeom>
            <a:avLst/>
            <a:gdLst>
              <a:gd name="connsiteX0" fmla="*/ 0 w 3108960"/>
              <a:gd name="connsiteY0" fmla="*/ 3851091 h 3851091"/>
              <a:gd name="connsiteX1" fmla="*/ 883920 w 3108960"/>
              <a:gd name="connsiteY1" fmla="*/ 2860491 h 3851091"/>
              <a:gd name="connsiteX2" fmla="*/ 304800 w 3108960"/>
              <a:gd name="connsiteY2" fmla="*/ 437331 h 3851091"/>
              <a:gd name="connsiteX3" fmla="*/ 3108960 w 3108960"/>
              <a:gd name="connsiteY3" fmla="*/ 10611 h 3851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8960" h="3851091">
                <a:moveTo>
                  <a:pt x="0" y="3851091"/>
                </a:moveTo>
                <a:cubicBezTo>
                  <a:pt x="416560" y="3640271"/>
                  <a:pt x="833120" y="3429451"/>
                  <a:pt x="883920" y="2860491"/>
                </a:cubicBezTo>
                <a:cubicBezTo>
                  <a:pt x="934720" y="2291531"/>
                  <a:pt x="-66040" y="912311"/>
                  <a:pt x="304800" y="437331"/>
                </a:cubicBezTo>
                <a:cubicBezTo>
                  <a:pt x="675640" y="-37649"/>
                  <a:pt x="1892300" y="-13519"/>
                  <a:pt x="3108960" y="1061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Up Arrow 48"/>
          <p:cNvSpPr/>
          <p:nvPr/>
        </p:nvSpPr>
        <p:spPr>
          <a:xfrm>
            <a:off x="2778444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Up Arrow 49"/>
          <p:cNvSpPr/>
          <p:nvPr/>
        </p:nvSpPr>
        <p:spPr>
          <a:xfrm>
            <a:off x="7060406" y="5989320"/>
            <a:ext cx="282892" cy="114871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ular Callout 50"/>
          <p:cNvSpPr/>
          <p:nvPr/>
        </p:nvSpPr>
        <p:spPr>
          <a:xfrm>
            <a:off x="1017270" y="630174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Python &amp; </a:t>
            </a:r>
            <a:r>
              <a:rPr lang="nl-NL" sz="1400" dirty="0" err="1" smtClean="0"/>
              <a:t>MySQL</a:t>
            </a:r>
            <a:endParaRPr lang="en-US" sz="1400" dirty="0"/>
          </a:p>
        </p:txBody>
      </p:sp>
      <p:sp>
        <p:nvSpPr>
          <p:cNvPr id="52" name="Rectangular Callout 51"/>
          <p:cNvSpPr/>
          <p:nvPr/>
        </p:nvSpPr>
        <p:spPr>
          <a:xfrm>
            <a:off x="5078730" y="503301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3" name="Cube 52"/>
          <p:cNvSpPr/>
          <p:nvPr/>
        </p:nvSpPr>
        <p:spPr>
          <a:xfrm>
            <a:off x="10212704" y="6751320"/>
            <a:ext cx="2047875" cy="185547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WebLogic</a:t>
            </a:r>
            <a:r>
              <a:rPr lang="nl-NL" dirty="0" smtClean="0"/>
              <a:t> &amp; Oracle Database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9898380" y="580263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0319385" y="5924550"/>
            <a:ext cx="1832610" cy="10515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Legacy</a:t>
            </a:r>
            <a:r>
              <a:rPr lang="nl-NL" dirty="0" smtClean="0"/>
              <a:t> Application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9898380" y="582168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11235690" y="5560695"/>
            <a:ext cx="1131570" cy="55245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UI</a:t>
            </a:r>
            <a:endParaRPr lang="en-US" dirty="0"/>
          </a:p>
        </p:txBody>
      </p:sp>
      <p:sp>
        <p:nvSpPr>
          <p:cNvPr id="54" name="Rectangular Callout 53"/>
          <p:cNvSpPr/>
          <p:nvPr/>
        </p:nvSpPr>
        <p:spPr>
          <a:xfrm>
            <a:off x="8416290" y="6145530"/>
            <a:ext cx="1150620" cy="685800"/>
          </a:xfrm>
          <a:prstGeom prst="wedgeRectCallout">
            <a:avLst>
              <a:gd name="adj1" fmla="val 93582"/>
              <a:gd name="adj2" fmla="val 315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Strangler</a:t>
            </a:r>
            <a:endParaRPr lang="en-US" sz="1400" dirty="0"/>
          </a:p>
        </p:txBody>
      </p:sp>
      <p:sp>
        <p:nvSpPr>
          <p:cNvPr id="55" name="Rectangular Callout 54"/>
          <p:cNvSpPr/>
          <p:nvPr/>
        </p:nvSpPr>
        <p:spPr>
          <a:xfrm>
            <a:off x="7312818" y="3215640"/>
            <a:ext cx="1150620" cy="502920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</a:t>
            </a:r>
            <a:endParaRPr lang="en-US" sz="1400" dirty="0"/>
          </a:p>
        </p:txBody>
      </p:sp>
      <p:sp>
        <p:nvSpPr>
          <p:cNvPr id="58" name="Rounded Rectangle 57"/>
          <p:cNvSpPr/>
          <p:nvPr/>
        </p:nvSpPr>
        <p:spPr>
          <a:xfrm>
            <a:off x="13030200" y="491490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Notification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59" name="Rounded Rectangle 58"/>
          <p:cNvSpPr/>
          <p:nvPr/>
        </p:nvSpPr>
        <p:spPr>
          <a:xfrm>
            <a:off x="13030200" y="489585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0" name="Rounded Rectangle 59"/>
          <p:cNvSpPr/>
          <p:nvPr/>
        </p:nvSpPr>
        <p:spPr>
          <a:xfrm>
            <a:off x="13030200" y="4427220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200" dirty="0" err="1" smtClean="0">
                <a:solidFill>
                  <a:schemeClr val="tx2"/>
                </a:solidFill>
              </a:rPr>
              <a:t>Usage</a:t>
            </a:r>
            <a:r>
              <a:rPr lang="nl-NL" sz="1200" dirty="0" smtClean="0">
                <a:solidFill>
                  <a:schemeClr val="tx2"/>
                </a:solidFill>
              </a:rPr>
              <a:t> </a:t>
            </a:r>
            <a:br>
              <a:rPr lang="nl-NL" sz="1200" dirty="0" smtClean="0">
                <a:solidFill>
                  <a:schemeClr val="tx2"/>
                </a:solidFill>
              </a:rPr>
            </a:br>
            <a:r>
              <a:rPr lang="nl-NL" sz="1200" dirty="0" smtClean="0">
                <a:solidFill>
                  <a:schemeClr val="tx2"/>
                </a:solidFill>
              </a:rPr>
              <a:t>Tracking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1" name="Rounded Rectangle 60"/>
          <p:cNvSpPr/>
          <p:nvPr/>
        </p:nvSpPr>
        <p:spPr>
          <a:xfrm>
            <a:off x="13030200" y="440817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7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Trends, </a:t>
            </a:r>
            <a:r>
              <a:rPr lang="nl-NL" dirty="0" err="1" smtClean="0"/>
              <a:t>challenges</a:t>
            </a:r>
            <a:r>
              <a:rPr lang="nl-NL" dirty="0" smtClean="0"/>
              <a:t>, common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nl-NL" dirty="0" err="1" smtClean="0"/>
              <a:t>Use</a:t>
            </a:r>
            <a:r>
              <a:rPr lang="nl-NL" dirty="0" smtClean="0"/>
              <a:t> of containers </a:t>
            </a:r>
            <a:r>
              <a:rPr lang="nl-NL" dirty="0" err="1" smtClean="0"/>
              <a:t>and</a:t>
            </a:r>
            <a:r>
              <a:rPr lang="nl-NL" dirty="0" smtClean="0"/>
              <a:t> container management</a:t>
            </a:r>
          </a:p>
          <a:p>
            <a:pPr lvl="1"/>
            <a:r>
              <a:rPr lang="nl-NL" dirty="0" smtClean="0"/>
              <a:t>Docker Containers – </a:t>
            </a:r>
            <a:r>
              <a:rPr lang="nl-NL" dirty="0" err="1" smtClean="0"/>
              <a:t>layered</a:t>
            </a:r>
            <a:r>
              <a:rPr lang="nl-NL" dirty="0" smtClean="0"/>
              <a:t>, </a:t>
            </a:r>
            <a:r>
              <a:rPr lang="nl-NL" dirty="0" err="1" smtClean="0"/>
              <a:t>packaged</a:t>
            </a:r>
            <a:r>
              <a:rPr lang="nl-NL" dirty="0" smtClean="0"/>
              <a:t> &amp; </a:t>
            </a:r>
            <a:r>
              <a:rPr lang="nl-NL" dirty="0" err="1" smtClean="0"/>
              <a:t>shippable</a:t>
            </a:r>
            <a:r>
              <a:rPr lang="nl-NL" dirty="0" smtClean="0"/>
              <a:t>, </a:t>
            </a:r>
            <a:r>
              <a:rPr lang="nl-NL" dirty="0" err="1" smtClean="0"/>
              <a:t>registry</a:t>
            </a:r>
            <a:endParaRPr lang="nl-NL" dirty="0" smtClean="0"/>
          </a:p>
          <a:p>
            <a:pPr lvl="1"/>
            <a:r>
              <a:rPr lang="nl-NL" dirty="0" smtClean="0"/>
              <a:t>Docker Container Management: Composer, </a:t>
            </a:r>
            <a:r>
              <a:rPr lang="nl-NL" dirty="0" err="1" smtClean="0"/>
              <a:t>Mesos</a:t>
            </a:r>
            <a:r>
              <a:rPr lang="nl-NL" dirty="0" smtClean="0"/>
              <a:t>, </a:t>
            </a:r>
            <a:r>
              <a:rPr lang="nl-NL" dirty="0" err="1" smtClean="0"/>
              <a:t>Swarm</a:t>
            </a:r>
            <a:r>
              <a:rPr lang="nl-NL" dirty="0" smtClean="0"/>
              <a:t> or </a:t>
            </a:r>
            <a:r>
              <a:rPr lang="nl-NL" dirty="0" err="1" smtClean="0"/>
              <a:t>Kubernetes</a:t>
            </a:r>
            <a:endParaRPr lang="nl-NL" dirty="0" smtClean="0"/>
          </a:p>
          <a:p>
            <a:pPr lvl="1"/>
            <a:r>
              <a:rPr lang="nl-NL" dirty="0" smtClean="0"/>
              <a:t>Application Container platform </a:t>
            </a:r>
            <a:r>
              <a:rPr lang="nl-NL" dirty="0" err="1" smtClean="0"/>
              <a:t>such</a:t>
            </a:r>
            <a:r>
              <a:rPr lang="nl-NL" dirty="0" smtClean="0"/>
              <a:t> as Google App Engine, </a:t>
            </a:r>
            <a:r>
              <a:rPr lang="nl-NL" dirty="0" err="1" smtClean="0"/>
              <a:t>Azure</a:t>
            </a:r>
            <a:r>
              <a:rPr lang="nl-NL" dirty="0" smtClean="0"/>
              <a:t> App Service, </a:t>
            </a:r>
            <a:r>
              <a:rPr lang="nl-NL" dirty="0"/>
              <a:t>O</a:t>
            </a:r>
            <a:r>
              <a:rPr lang="nl-NL" dirty="0" smtClean="0"/>
              <a:t>racle Application Container Cloud, AWS </a:t>
            </a:r>
            <a:r>
              <a:rPr lang="nl-NL" dirty="0" err="1" smtClean="0"/>
              <a:t>Beanstalk</a:t>
            </a:r>
            <a:endParaRPr lang="nl-NL" dirty="0" smtClean="0"/>
          </a:p>
          <a:p>
            <a:r>
              <a:rPr lang="nl-NL" dirty="0" err="1" smtClean="0"/>
              <a:t>Serverless</a:t>
            </a:r>
            <a:r>
              <a:rPr lang="nl-NL" dirty="0" smtClean="0"/>
              <a:t> computing – AWS </a:t>
            </a:r>
            <a:r>
              <a:rPr lang="nl-NL" dirty="0" err="1" smtClean="0"/>
              <a:t>Lambda</a:t>
            </a:r>
            <a:r>
              <a:rPr lang="nl-NL" dirty="0" smtClean="0"/>
              <a:t>, Oracle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of cache for [state of] </a:t>
            </a:r>
            <a:r>
              <a:rPr lang="nl-NL" dirty="0" err="1" smtClean="0"/>
              <a:t>longer</a:t>
            </a:r>
            <a:r>
              <a:rPr lang="nl-NL" dirty="0" smtClean="0"/>
              <a:t> running </a:t>
            </a:r>
            <a:r>
              <a:rPr lang="nl-NL" dirty="0" err="1" smtClean="0"/>
              <a:t>conversations</a:t>
            </a:r>
            <a:endParaRPr lang="nl-NL" dirty="0" smtClean="0"/>
          </a:p>
          <a:p>
            <a:pPr lvl="1"/>
            <a:r>
              <a:rPr lang="nl-NL" dirty="0" smtClean="0"/>
              <a:t>Transaction, </a:t>
            </a:r>
            <a:r>
              <a:rPr lang="nl-NL" dirty="0" err="1" smtClean="0"/>
              <a:t>session</a:t>
            </a:r>
            <a:r>
              <a:rPr lang="nl-NL" dirty="0" smtClean="0"/>
              <a:t>, workflow, business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smtClean="0"/>
              <a:t>New </a:t>
            </a:r>
            <a:r>
              <a:rPr lang="nl-NL" dirty="0" err="1" smtClean="0"/>
              <a:t>ways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consider</a:t>
            </a:r>
            <a:r>
              <a:rPr lang="nl-NL" dirty="0" smtClean="0"/>
              <a:t> data</a:t>
            </a:r>
          </a:p>
          <a:p>
            <a:pPr lvl="1"/>
            <a:r>
              <a:rPr lang="nl-NL" dirty="0" smtClean="0"/>
              <a:t>Every microservice </a:t>
            </a:r>
            <a:r>
              <a:rPr lang="nl-NL" dirty="0" err="1" smtClean="0"/>
              <a:t>owns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data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requires</a:t>
            </a:r>
            <a:r>
              <a:rPr lang="nl-NL" dirty="0" smtClean="0"/>
              <a:t> – data </a:t>
            </a:r>
            <a:r>
              <a:rPr lang="nl-NL" dirty="0" err="1" smtClean="0"/>
              <a:t>denormalization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duplication</a:t>
            </a:r>
            <a:r>
              <a:rPr lang="nl-NL" dirty="0" smtClean="0"/>
              <a:t> of data </a:t>
            </a:r>
            <a:r>
              <a:rPr lang="nl-NL" dirty="0" err="1" smtClean="0"/>
              <a:t>across</a:t>
            </a:r>
            <a:r>
              <a:rPr lang="nl-NL" dirty="0" smtClean="0"/>
              <a:t> microservices is a </a:t>
            </a:r>
            <a:r>
              <a:rPr lang="nl-NL" dirty="0" err="1" smtClean="0"/>
              <a:t>logical</a:t>
            </a:r>
            <a:r>
              <a:rPr lang="nl-NL" dirty="0" smtClean="0"/>
              <a:t> </a:t>
            </a:r>
            <a:r>
              <a:rPr lang="nl-NL" dirty="0" err="1" smtClean="0"/>
              <a:t>consequence</a:t>
            </a:r>
            <a:endParaRPr lang="nl-NL" dirty="0" smtClean="0"/>
          </a:p>
          <a:p>
            <a:pPr lvl="1"/>
            <a:r>
              <a:rPr lang="nl-NL" dirty="0" err="1" smtClean="0"/>
              <a:t>Command</a:t>
            </a:r>
            <a:r>
              <a:rPr lang="nl-NL" dirty="0" smtClean="0"/>
              <a:t> Query </a:t>
            </a:r>
            <a:r>
              <a:rPr lang="nl-NL" dirty="0" err="1" smtClean="0"/>
              <a:t>Responsibility</a:t>
            </a:r>
            <a:r>
              <a:rPr lang="nl-NL" dirty="0" smtClean="0"/>
              <a:t> </a:t>
            </a:r>
            <a:r>
              <a:rPr lang="nl-NL" dirty="0" err="1" smtClean="0"/>
              <a:t>Segregation</a:t>
            </a:r>
            <a:r>
              <a:rPr lang="nl-NL" dirty="0" smtClean="0"/>
              <a:t> (CQRS)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r>
              <a:rPr lang="nl-NL" dirty="0" err="1" smtClean="0"/>
              <a:t>Orchestration</a:t>
            </a:r>
            <a:r>
              <a:rPr lang="nl-NL" dirty="0"/>
              <a:t> </a:t>
            </a:r>
            <a:r>
              <a:rPr lang="nl-NL" dirty="0" smtClean="0"/>
              <a:t>|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pPr lvl="1"/>
            <a:endParaRPr lang="nl-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1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00379" cy="57277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Introduction of 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- objectives</a:t>
            </a:r>
            <a:r>
              <a:rPr lang="en-US" dirty="0"/>
              <a:t>, </a:t>
            </a:r>
            <a:r>
              <a:rPr lang="en-US" dirty="0" smtClean="0"/>
              <a:t>traits, implementation</a:t>
            </a:r>
            <a:endParaRPr lang="en-US" dirty="0"/>
          </a:p>
          <a:p>
            <a:r>
              <a:rPr lang="en-US" dirty="0" smtClean="0"/>
              <a:t>The making of a </a:t>
            </a:r>
            <a:r>
              <a:rPr lang="en-US" dirty="0" err="1" smtClean="0"/>
              <a:t>microservice</a:t>
            </a:r>
            <a:r>
              <a:rPr lang="en-US" dirty="0" smtClean="0"/>
              <a:t> (demo)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 err="1" smtClean="0"/>
              <a:t>microservices</a:t>
            </a:r>
            <a:r>
              <a:rPr lang="en-US" dirty="0" smtClean="0"/>
              <a:t> platform - generic capabilities</a:t>
            </a:r>
          </a:p>
          <a:p>
            <a:r>
              <a:rPr lang="en-US" dirty="0" smtClean="0"/>
              <a:t>Using events for decoupled interaction and workflow choreography</a:t>
            </a:r>
          </a:p>
          <a:p>
            <a:r>
              <a:rPr lang="en-US" dirty="0" smtClean="0"/>
              <a:t>Introduction of Apache Kafka for implementing the Event Bus</a:t>
            </a:r>
            <a:endParaRPr lang="en-US" dirty="0"/>
          </a:p>
          <a:p>
            <a:pPr lvl="1"/>
            <a:r>
              <a:rPr lang="nl-NL" dirty="0" smtClean="0"/>
              <a:t>Microservices </a:t>
            </a:r>
            <a:r>
              <a:rPr lang="nl-NL" dirty="0" err="1" smtClean="0"/>
              <a:t>and</a:t>
            </a:r>
            <a:r>
              <a:rPr lang="nl-NL" dirty="0" smtClean="0"/>
              <a:t> Event Bus in a </a:t>
            </a:r>
            <a:r>
              <a:rPr lang="nl-NL" dirty="0" err="1" smtClean="0"/>
              <a:t>hybrid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 – cross on-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en-US" dirty="0"/>
          </a:p>
          <a:p>
            <a:r>
              <a:rPr lang="nl-NL" dirty="0" err="1" smtClean="0"/>
              <a:t>Implementing</a:t>
            </a:r>
            <a:r>
              <a:rPr lang="nl-NL" dirty="0" smtClean="0"/>
              <a:t> a </a:t>
            </a:r>
            <a:r>
              <a:rPr lang="nl-NL" dirty="0" err="1" smtClean="0"/>
              <a:t>multi</a:t>
            </a:r>
            <a:r>
              <a:rPr lang="nl-NL" dirty="0" smtClean="0"/>
              <a:t>-microservice workflow </a:t>
            </a:r>
            <a:r>
              <a:rPr lang="nl-NL" dirty="0" err="1" smtClean="0"/>
              <a:t>with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Design, </a:t>
            </a:r>
            <a:r>
              <a:rPr lang="nl-NL" dirty="0" err="1" smtClean="0"/>
              <a:t>architecture</a:t>
            </a:r>
            <a:r>
              <a:rPr lang="nl-NL" dirty="0" smtClean="0"/>
              <a:t>,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demo</a:t>
            </a:r>
            <a:endParaRPr lang="en-US" dirty="0"/>
          </a:p>
          <a:p>
            <a:r>
              <a:rPr lang="nl-NL" dirty="0" smtClean="0"/>
              <a:t>Music maestro – </a:t>
            </a:r>
            <a:r>
              <a:rPr lang="nl-NL" dirty="0" err="1" smtClean="0"/>
              <a:t>demonstrating</a:t>
            </a:r>
            <a:r>
              <a:rPr lang="nl-NL" dirty="0" smtClean="0"/>
              <a:t> event </a:t>
            </a:r>
            <a:r>
              <a:rPr lang="nl-NL" dirty="0" err="1" smtClean="0"/>
              <a:t>based</a:t>
            </a:r>
            <a:r>
              <a:rPr lang="nl-NL" dirty="0" smtClean="0"/>
              <a:t> workflow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smtClean="0"/>
              <a:t>microservices</a:t>
            </a:r>
          </a:p>
          <a:p>
            <a:r>
              <a:rPr lang="nl-NL" dirty="0" smtClean="0"/>
              <a:t>Hands On Workshop – </a:t>
            </a:r>
            <a:r>
              <a:rPr lang="nl-NL" dirty="0" err="1" smtClean="0"/>
              <a:t>Trying</a:t>
            </a:r>
            <a:r>
              <a:rPr lang="nl-NL" dirty="0" smtClean="0"/>
              <a:t> out Microservices, Event Bus,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14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3862" y="2546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862" y="4070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3862" y="5594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99962" y="17707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99962" y="3179631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99962" y="4914768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9962" y="66475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99962" y="4226587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663" y="195819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27863" y="118349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546081" y="2923100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MicroserviceS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4587219" cy="6464300"/>
          </a:xfrm>
        </p:spPr>
        <p:txBody>
          <a:bodyPr>
            <a:normAutofit fontScale="92500" lnSpcReduction="20000"/>
          </a:bodyPr>
          <a:lstStyle/>
          <a:p>
            <a:r>
              <a:rPr lang="nl-NL" dirty="0" smtClean="0"/>
              <a:t>Report business events [without </a:t>
            </a:r>
            <a:r>
              <a:rPr lang="nl-NL" dirty="0" err="1" smtClean="0"/>
              <a:t>knowing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without </a:t>
            </a:r>
            <a:r>
              <a:rPr lang="nl-NL" dirty="0" err="1" smtClean="0"/>
              <a:t>expecting</a:t>
            </a:r>
            <a:r>
              <a:rPr lang="nl-NL" dirty="0" smtClean="0"/>
              <a:t> a response]</a:t>
            </a:r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</a:t>
            </a:r>
            <a:r>
              <a:rPr lang="nl-NL" dirty="0" err="1" smtClean="0"/>
              <a:t>interested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– for </a:t>
            </a:r>
            <a:r>
              <a:rPr lang="nl-NL" dirty="0" err="1" smtClean="0"/>
              <a:t>example</a:t>
            </a:r>
            <a:r>
              <a:rPr lang="nl-NL" dirty="0" smtClean="0"/>
              <a:t> trigger </a:t>
            </a:r>
            <a:r>
              <a:rPr lang="nl-NL" dirty="0" err="1" smtClean="0"/>
              <a:t>serverless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endParaRPr lang="nl-NL" dirty="0" smtClean="0"/>
          </a:p>
          <a:p>
            <a:r>
              <a:rPr lang="nl-NL" dirty="0" err="1" smtClean="0"/>
              <a:t>Provide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caller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conversation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endParaRPr lang="nl-NL" dirty="0" smtClean="0"/>
          </a:p>
          <a:p>
            <a:r>
              <a:rPr lang="nl-NL" dirty="0" err="1" smtClean="0"/>
              <a:t>Choreograph</a:t>
            </a:r>
            <a:r>
              <a:rPr lang="nl-NL" dirty="0" smtClean="0"/>
              <a:t> cross-microservice workflow | </a:t>
            </a:r>
            <a:r>
              <a:rPr lang="nl-NL" dirty="0" err="1" smtClean="0"/>
              <a:t>process</a:t>
            </a:r>
            <a:endParaRPr lang="nl-NL" dirty="0" smtClean="0"/>
          </a:p>
          <a:p>
            <a:pPr lvl="1"/>
            <a:r>
              <a:rPr lang="nl-NL" dirty="0" err="1" smtClean="0"/>
              <a:t>Inform</a:t>
            </a:r>
            <a:r>
              <a:rPr lang="nl-NL" dirty="0" smtClean="0"/>
              <a:t> workflow |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orchestrator</a:t>
            </a:r>
            <a:r>
              <a:rPr lang="nl-NL" dirty="0" smtClean="0"/>
              <a:t> | job </a:t>
            </a:r>
            <a:r>
              <a:rPr lang="nl-NL" dirty="0" err="1" smtClean="0"/>
              <a:t>scheduler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activity</a:t>
            </a:r>
            <a:r>
              <a:rPr lang="nl-NL" dirty="0" smtClean="0"/>
              <a:t> status</a:t>
            </a:r>
          </a:p>
          <a:p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transaction –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rollback</a:t>
            </a:r>
            <a:r>
              <a:rPr lang="nl-NL" dirty="0"/>
              <a:t>/</a:t>
            </a:r>
            <a:r>
              <a:rPr lang="nl-NL" dirty="0" err="1"/>
              <a:t>compensate</a:t>
            </a:r>
            <a:endParaRPr lang="nl-NL" dirty="0"/>
          </a:p>
          <a:p>
            <a:r>
              <a:rPr lang="nl-NL" dirty="0" smtClean="0"/>
              <a:t>Make data events </a:t>
            </a:r>
            <a:r>
              <a:rPr lang="nl-NL" dirty="0" err="1" smtClean="0"/>
              <a:t>available</a:t>
            </a:r>
            <a:r>
              <a:rPr lang="nl-NL" dirty="0" smtClean="0"/>
              <a:t> for event </a:t>
            </a:r>
            <a:r>
              <a:rPr lang="nl-NL" dirty="0" err="1" smtClean="0"/>
              <a:t>sourcing</a:t>
            </a:r>
            <a:endParaRPr lang="nl-NL" dirty="0" smtClean="0"/>
          </a:p>
          <a:p>
            <a:pPr lvl="1"/>
            <a:r>
              <a:rPr lang="nl-NL" dirty="0" err="1" smtClean="0"/>
              <a:t>Allowing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maintain</a:t>
            </a:r>
            <a:r>
              <a:rPr lang="nl-NL" dirty="0" smtClean="0"/>
              <a:t>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[</a:t>
            </a:r>
            <a:r>
              <a:rPr lang="nl-NL" dirty="0" err="1" smtClean="0"/>
              <a:t>derived</a:t>
            </a:r>
            <a:r>
              <a:rPr lang="nl-NL" dirty="0" smtClean="0"/>
              <a:t>] data set </a:t>
            </a:r>
          </a:p>
          <a:p>
            <a:r>
              <a:rPr lang="nl-NL" dirty="0" err="1" smtClean="0"/>
              <a:t>Synchronize</a:t>
            </a:r>
            <a:r>
              <a:rPr lang="nl-NL" dirty="0" smtClean="0"/>
              <a:t> cache </a:t>
            </a:r>
            <a:r>
              <a:rPr lang="nl-NL" dirty="0" err="1" smtClean="0"/>
              <a:t>refresh</a:t>
            </a:r>
            <a:endParaRPr lang="nl-NL" dirty="0" smtClean="0"/>
          </a:p>
          <a:p>
            <a:pPr lvl="1"/>
            <a:r>
              <a:rPr lang="nl-NL" dirty="0" err="1" smtClean="0"/>
              <a:t>Informing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microservice </a:t>
            </a:r>
            <a:r>
              <a:rPr lang="nl-NL" dirty="0" err="1" smtClean="0"/>
              <a:t>caching</a:t>
            </a:r>
            <a:r>
              <a:rPr lang="nl-NL" dirty="0" smtClean="0"/>
              <a:t> data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refresh</a:t>
            </a:r>
            <a:r>
              <a:rPr lang="nl-NL" dirty="0" smtClean="0"/>
              <a:t> </a:t>
            </a:r>
            <a:r>
              <a:rPr lang="nl-NL" dirty="0" err="1" smtClean="0"/>
              <a:t>specific</a:t>
            </a:r>
            <a:r>
              <a:rPr lang="nl-NL" dirty="0" smtClean="0"/>
              <a:t> records</a:t>
            </a:r>
          </a:p>
          <a:p>
            <a:r>
              <a:rPr lang="nl-NL" dirty="0"/>
              <a:t>Hand systems events &amp;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monitoring </a:t>
            </a:r>
            <a:r>
              <a:rPr lang="nl-NL" dirty="0" smtClean="0"/>
              <a:t>service</a:t>
            </a:r>
          </a:p>
          <a:p>
            <a:r>
              <a:rPr lang="nl-NL" dirty="0" smtClean="0"/>
              <a:t>Extreme </a:t>
            </a:r>
            <a:r>
              <a:rPr lang="nl-NL" dirty="0" err="1" smtClean="0"/>
              <a:t>decoupling</a:t>
            </a:r>
            <a:r>
              <a:rPr lang="nl-NL" dirty="0" smtClean="0"/>
              <a:t> – microservice </a:t>
            </a:r>
            <a:r>
              <a:rPr lang="nl-NL" dirty="0" err="1" smtClean="0"/>
              <a:t>choreography</a:t>
            </a:r>
            <a:endParaRPr lang="nl-NL" dirty="0" smtClean="0"/>
          </a:p>
          <a:p>
            <a:pPr lvl="1"/>
            <a:r>
              <a:rPr lang="nl-NL" dirty="0" smtClean="0"/>
              <a:t>Microservice never call </a:t>
            </a:r>
            <a:r>
              <a:rPr lang="nl-NL" dirty="0" err="1" smtClean="0"/>
              <a:t>each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even </a:t>
            </a:r>
            <a:r>
              <a:rPr lang="nl-NL" dirty="0" err="1" smtClean="0"/>
              <a:t>through</a:t>
            </a:r>
            <a:r>
              <a:rPr lang="nl-NL" dirty="0" smtClean="0"/>
              <a:t> public API; </a:t>
            </a:r>
            <a:br>
              <a:rPr lang="nl-NL" dirty="0" smtClean="0"/>
            </a:b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r>
              <a:rPr lang="nl-NL" dirty="0" smtClean="0"/>
              <a:t> are </a:t>
            </a:r>
            <a:r>
              <a:rPr lang="nl-NL" dirty="0" err="1" smtClean="0"/>
              <a:t>through</a:t>
            </a:r>
            <a:r>
              <a:rPr lang="nl-NL" dirty="0" smtClean="0"/>
              <a:t> events</a:t>
            </a:r>
            <a:endParaRPr lang="nl-NL" dirty="0"/>
          </a:p>
          <a:p>
            <a:endParaRPr lang="nl-NL" dirty="0" smtClean="0"/>
          </a:p>
        </p:txBody>
      </p:sp>
      <p:pic>
        <p:nvPicPr>
          <p:cNvPr id="3074" name="Picture 2" descr="comparison between the orchestration pattern and the choreography patter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4128959" y="6629400"/>
            <a:ext cx="2970321" cy="275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Workflow </a:t>
            </a:r>
            <a:r>
              <a:rPr lang="nl-NL" dirty="0" err="1" smtClean="0"/>
              <a:t>Choreography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35659" cy="5727700"/>
          </a:xfrm>
        </p:spPr>
        <p:txBody>
          <a:bodyPr/>
          <a:lstStyle/>
          <a:p>
            <a:r>
              <a:rPr lang="nl-NL" dirty="0" smtClean="0"/>
              <a:t>Multi step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Each</a:t>
            </a:r>
            <a:r>
              <a:rPr lang="nl-NL" dirty="0" smtClean="0"/>
              <a:t> step in different microservice</a:t>
            </a:r>
          </a:p>
          <a:p>
            <a:r>
              <a:rPr lang="nl-NL" dirty="0" smtClean="0"/>
              <a:t>Multiple approaches</a:t>
            </a:r>
          </a:p>
          <a:p>
            <a:pPr lvl="1"/>
            <a:r>
              <a:rPr lang="nl-NL" dirty="0" err="1" smtClean="0"/>
              <a:t>Orchestrator</a:t>
            </a:r>
            <a:r>
              <a:rPr lang="nl-NL" dirty="0" smtClean="0"/>
              <a:t> – running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invoking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subsequently</a:t>
            </a:r>
            <a:r>
              <a:rPr lang="nl-NL" dirty="0" smtClean="0"/>
              <a:t>, </a:t>
            </a:r>
            <a:r>
              <a:rPr lang="nl-NL" dirty="0" err="1" smtClean="0"/>
              <a:t>responding</a:t>
            </a:r>
            <a:r>
              <a:rPr lang="nl-NL" dirty="0" smtClean="0"/>
              <a:t> </a:t>
            </a:r>
            <a:r>
              <a:rPr lang="nl-NL" dirty="0" err="1" smtClean="0"/>
              <a:t>either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synch</a:t>
            </a:r>
            <a:r>
              <a:rPr lang="nl-NL" dirty="0" smtClean="0"/>
              <a:t> response, </a:t>
            </a:r>
            <a:r>
              <a:rPr lang="nl-NL" dirty="0" err="1" smtClean="0"/>
              <a:t>asynch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or event</a:t>
            </a:r>
          </a:p>
          <a:p>
            <a:pPr lvl="1"/>
            <a:r>
              <a:rPr lang="nl-NL" dirty="0" err="1" smtClean="0"/>
              <a:t>Choreography</a:t>
            </a:r>
            <a:r>
              <a:rPr lang="nl-NL" dirty="0" smtClean="0"/>
              <a:t> – 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microservices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react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relevant events</a:t>
            </a:r>
          </a:p>
          <a:p>
            <a:pPr lvl="2"/>
            <a:r>
              <a:rPr lang="nl-NL" dirty="0" smtClean="0"/>
              <a:t>Act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is </a:t>
            </a:r>
            <a:r>
              <a:rPr lang="nl-NL" dirty="0" err="1" smtClean="0"/>
              <a:t>your</a:t>
            </a:r>
            <a:r>
              <a:rPr lang="nl-NL" dirty="0" smtClean="0"/>
              <a:t> turn (as </a:t>
            </a:r>
            <a:r>
              <a:rPr lang="nl-NL" dirty="0" err="1" smtClean="0"/>
              <a:t>determined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routing slip?)</a:t>
            </a:r>
          </a:p>
          <a:p>
            <a:pPr lvl="2"/>
            <a:r>
              <a:rPr lang="nl-NL" dirty="0" smtClean="0"/>
              <a:t>Share state </a:t>
            </a:r>
            <a:r>
              <a:rPr lang="nl-NL" dirty="0" err="1" smtClean="0"/>
              <a:t>through</a:t>
            </a:r>
            <a:r>
              <a:rPr lang="nl-NL" dirty="0" smtClean="0"/>
              <a:t> cache </a:t>
            </a:r>
            <a:r>
              <a:rPr lang="nl-NL" dirty="0" err="1" smtClean="0"/>
              <a:t>with</a:t>
            </a:r>
            <a:r>
              <a:rPr lang="nl-NL" dirty="0" smtClean="0"/>
              <a:t> claim check in routing slip</a:t>
            </a:r>
          </a:p>
          <a:p>
            <a:pPr lvl="2"/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done</a:t>
            </a:r>
            <a:r>
              <a:rPr lang="nl-NL" dirty="0" smtClean="0"/>
              <a:t>, </a:t>
            </a:r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updated</a:t>
            </a:r>
            <a:r>
              <a:rPr lang="nl-NL" dirty="0" smtClean="0"/>
              <a:t> routing slip</a:t>
            </a:r>
          </a:p>
          <a:p>
            <a:pPr lvl="2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compensation</a:t>
            </a:r>
            <a:r>
              <a:rPr lang="nl-NL" dirty="0" smtClean="0"/>
              <a:t> </a:t>
            </a:r>
            <a:r>
              <a:rPr lang="nl-NL" dirty="0" err="1" smtClean="0"/>
              <a:t>handler</a:t>
            </a:r>
            <a:endParaRPr lang="en-US" dirty="0"/>
          </a:p>
        </p:txBody>
      </p:sp>
      <p:pic>
        <p:nvPicPr>
          <p:cNvPr id="1026" name="Picture 2" descr="http://www.dreweaster.com/images/service_choreograp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5713" y="1445260"/>
            <a:ext cx="4463362" cy="268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117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Requirements</a:t>
            </a:r>
            <a:r>
              <a:rPr lang="nl-NL" dirty="0" smtClean="0"/>
              <a:t> for Event </a:t>
            </a:r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311899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decoupling</a:t>
            </a:r>
            <a:r>
              <a:rPr lang="nl-NL" dirty="0" smtClean="0"/>
              <a:t> 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publisher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endParaRPr lang="nl-NL" dirty="0" smtClean="0"/>
          </a:p>
          <a:p>
            <a:r>
              <a:rPr lang="nl-NL" dirty="0" smtClean="0"/>
              <a:t>Generally </a:t>
            </a:r>
            <a:r>
              <a:rPr lang="nl-NL" dirty="0" err="1" smtClean="0"/>
              <a:t>accessible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microservices</a:t>
            </a:r>
          </a:p>
          <a:p>
            <a:pPr lvl="1"/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platform</a:t>
            </a:r>
          </a:p>
          <a:p>
            <a:pPr lvl="1"/>
            <a:r>
              <a:rPr lang="nl-NL" dirty="0" smtClean="0"/>
              <a:t>Using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formats for </a:t>
            </a:r>
            <a:r>
              <a:rPr lang="nl-NL" dirty="0" err="1" smtClean="0"/>
              <a:t>communications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event </a:t>
            </a:r>
            <a:r>
              <a:rPr lang="nl-NL" dirty="0" err="1" smtClean="0"/>
              <a:t>payload</a:t>
            </a:r>
            <a:r>
              <a:rPr lang="nl-NL" dirty="0" smtClean="0"/>
              <a:t> (http, JSON)</a:t>
            </a:r>
          </a:p>
          <a:p>
            <a:r>
              <a:rPr lang="nl-NL" dirty="0" err="1" smtClean="0"/>
              <a:t>Scalable</a:t>
            </a:r>
            <a:r>
              <a:rPr lang="nl-NL" dirty="0" smtClean="0"/>
              <a:t> (handle high loads)</a:t>
            </a:r>
          </a:p>
          <a:p>
            <a:r>
              <a:rPr lang="nl-NL" dirty="0" err="1" smtClean="0"/>
              <a:t>Available</a:t>
            </a:r>
            <a:r>
              <a:rPr lang="nl-NL" dirty="0" smtClean="0"/>
              <a:t> (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speedy</a:t>
            </a:r>
            <a:r>
              <a:rPr lang="nl-NL" dirty="0" smtClean="0"/>
              <a:t> event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Reliable</a:t>
            </a:r>
            <a:r>
              <a:rPr lang="nl-NL" dirty="0" smtClean="0"/>
              <a:t> (do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events,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delivery)</a:t>
            </a:r>
          </a:p>
          <a:p>
            <a:r>
              <a:rPr lang="nl-NL" dirty="0" smtClean="0"/>
              <a:t>Event Ordering (</a:t>
            </a:r>
            <a:r>
              <a:rPr lang="nl-NL" dirty="0" err="1" smtClean="0"/>
              <a:t>deliver</a:t>
            </a:r>
            <a:r>
              <a:rPr lang="nl-NL" dirty="0" smtClean="0"/>
              <a:t> events in </a:t>
            </a:r>
            <a:r>
              <a:rPr lang="nl-NL" dirty="0" err="1" smtClean="0"/>
              <a:t>the</a:t>
            </a:r>
            <a:r>
              <a:rPr lang="nl-NL" dirty="0" smtClean="0"/>
              <a:t> order of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Retain</a:t>
            </a:r>
            <a:r>
              <a:rPr lang="nl-NL" dirty="0" smtClean="0"/>
              <a:t> Event </a:t>
            </a:r>
            <a:r>
              <a:rPr lang="nl-NL" dirty="0" err="1" smtClean="0"/>
              <a:t>History</a:t>
            </a:r>
            <a:endParaRPr lang="nl-NL" dirty="0" smtClean="0"/>
          </a:p>
          <a:p>
            <a:r>
              <a:rPr lang="nl-NL" dirty="0" err="1" smtClean="0"/>
              <a:t>Manageable</a:t>
            </a:r>
            <a:r>
              <a:rPr lang="nl-NL" dirty="0" smtClean="0"/>
              <a:t> </a:t>
            </a:r>
            <a:r>
              <a:rPr lang="en-US" dirty="0" smtClean="0"/>
              <a:t>at scale</a:t>
            </a:r>
          </a:p>
          <a:p>
            <a:r>
              <a:rPr lang="nl-NL" dirty="0" smtClean="0"/>
              <a:t>Event </a:t>
            </a:r>
            <a:r>
              <a:rPr lang="nl-NL" dirty="0" err="1" smtClean="0"/>
              <a:t>Catalog</a:t>
            </a:r>
            <a:r>
              <a:rPr lang="nl-NL" dirty="0" smtClean="0"/>
              <a:t> – </a:t>
            </a:r>
            <a:r>
              <a:rPr lang="nl-NL" dirty="0" err="1" smtClean="0"/>
              <a:t>which</a:t>
            </a:r>
            <a:r>
              <a:rPr lang="nl-NL" dirty="0" smtClean="0"/>
              <a:t> events are </a:t>
            </a:r>
            <a:r>
              <a:rPr lang="nl-NL" dirty="0" err="1" smtClean="0"/>
              <a:t>published</a:t>
            </a:r>
            <a:r>
              <a:rPr lang="nl-NL" dirty="0" smtClean="0"/>
              <a:t>, </a:t>
            </a:r>
            <a:r>
              <a:rPr lang="nl-NL" dirty="0" err="1" smtClean="0"/>
              <a:t>what</a:t>
            </a:r>
            <a:r>
              <a:rPr lang="nl-NL" dirty="0" smtClean="0"/>
              <a:t> do </a:t>
            </a:r>
            <a:r>
              <a:rPr lang="nl-NL" dirty="0" err="1" smtClean="0"/>
              <a:t>they</a:t>
            </a:r>
            <a:r>
              <a:rPr lang="nl-NL" dirty="0" smtClean="0"/>
              <a:t> </a:t>
            </a:r>
            <a:r>
              <a:rPr lang="nl-NL" dirty="0" err="1" smtClean="0"/>
              <a:t>mean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payload</a:t>
            </a:r>
            <a:endParaRPr lang="nl-NL" dirty="0" smtClean="0"/>
          </a:p>
          <a:p>
            <a:pPr lvl="1"/>
            <a:r>
              <a:rPr lang="nl-NL" dirty="0" err="1" smtClean="0"/>
              <a:t>Harvested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24140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 smtClean="0"/>
              <a:t>Message Bus | Event Broker </a:t>
            </a:r>
          </a:p>
          <a:p>
            <a:r>
              <a:rPr lang="nl-NL" dirty="0" smtClean="0"/>
              <a:t>High volume, low </a:t>
            </a:r>
            <a:r>
              <a:rPr lang="nl-NL" dirty="0" err="1" smtClean="0"/>
              <a:t>latency</a:t>
            </a:r>
            <a:r>
              <a:rPr lang="nl-NL" dirty="0" smtClean="0"/>
              <a:t>,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reliable</a:t>
            </a:r>
            <a:r>
              <a:rPr lang="nl-NL" dirty="0" smtClean="0"/>
              <a:t>, cross </a:t>
            </a:r>
            <a:r>
              <a:rPr lang="nl-NL" dirty="0" err="1" smtClean="0"/>
              <a:t>technology</a:t>
            </a:r>
            <a:endParaRPr lang="nl-NL" dirty="0" smtClean="0"/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distributed</a:t>
            </a:r>
            <a:r>
              <a:rPr lang="nl-NL" dirty="0" smtClean="0"/>
              <a:t>,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ordering, ….</a:t>
            </a:r>
          </a:p>
          <a:p>
            <a:r>
              <a:rPr lang="nl-NL" dirty="0" smtClean="0"/>
              <a:t>2011/2012 </a:t>
            </a:r>
            <a:r>
              <a:rPr lang="nl-NL" dirty="0"/>
              <a:t>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</a:t>
            </a:r>
            <a:r>
              <a:rPr lang="nl-NL" dirty="0" smtClean="0"/>
              <a:t>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  <a:endParaRPr lang="nl-NL" dirty="0" smtClean="0"/>
          </a:p>
          <a:p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NodeJS</a:t>
            </a:r>
            <a:r>
              <a:rPr lang="nl-NL" dirty="0" smtClean="0"/>
              <a:t>, Java, C++, Python, Ruby, PHP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</a:t>
            </a:r>
            <a:endParaRPr lang="en-US" dirty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575" y="2302349"/>
            <a:ext cx="5185174" cy="11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146" y="502403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84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411820"/>
          </a:xfrm>
        </p:spPr>
        <p:txBody>
          <a:bodyPr>
            <a:normAutofit/>
          </a:bodyPr>
          <a:lstStyle/>
          <a:p>
            <a:r>
              <a:rPr lang="nl-NL" dirty="0" smtClean="0"/>
              <a:t>Topic</a:t>
            </a:r>
          </a:p>
          <a:p>
            <a:pPr lvl="1"/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pPr lvl="1"/>
            <a:r>
              <a:rPr lang="nl-NL" dirty="0" err="1" smtClean="0"/>
              <a:t>replicated</a:t>
            </a:r>
            <a:endParaRPr lang="nl-NL" dirty="0" smtClean="0"/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</a:p>
          <a:p>
            <a:pPr lvl="1"/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Consumer </a:t>
            </a:r>
            <a:r>
              <a:rPr lang="nl-NL" dirty="0" err="1" smtClean="0"/>
              <a:t>Groups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0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 microservices </a:t>
            </a:r>
            <a:r>
              <a:rPr lang="nl-NL" dirty="0" err="1" smtClean="0"/>
              <a:t>to</a:t>
            </a:r>
            <a:r>
              <a:rPr lang="nl-NL" dirty="0" smtClean="0"/>
              <a:t> KAFKA – NODEJS </a:t>
            </a:r>
            <a:r>
              <a:rPr lang="nl-NL" dirty="0" err="1" smtClean="0"/>
              <a:t>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085" y="2133283"/>
            <a:ext cx="11039475" cy="7315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62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Extended API of microservice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Deployment API</a:t>
            </a:r>
          </a:p>
          <a:p>
            <a:pPr lvl="1"/>
            <a:r>
              <a:rPr lang="nl-NL" dirty="0" err="1" smtClean="0"/>
              <a:t>Injectable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–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cache, </a:t>
            </a:r>
            <a:r>
              <a:rPr lang="nl-NL" dirty="0" err="1" smtClean="0"/>
              <a:t>logging</a:t>
            </a:r>
            <a:r>
              <a:rPr lang="nl-NL" dirty="0" smtClean="0"/>
              <a:t>, storage URL, …</a:t>
            </a:r>
          </a:p>
          <a:p>
            <a:pPr lvl="1"/>
            <a:r>
              <a:rPr lang="nl-NL" dirty="0" err="1" smtClean="0"/>
              <a:t>Configurable</a:t>
            </a:r>
            <a:r>
              <a:rPr lang="nl-NL" dirty="0" smtClean="0"/>
              <a:t> meta-data – run time parameters, log level, </a:t>
            </a:r>
            <a:r>
              <a:rPr lang="nl-NL" dirty="0" err="1" smtClean="0"/>
              <a:t>credential</a:t>
            </a:r>
            <a:r>
              <a:rPr lang="nl-NL" dirty="0" smtClean="0"/>
              <a:t> (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smtClean="0"/>
              <a:t>API</a:t>
            </a:r>
          </a:p>
          <a:p>
            <a:pPr lvl="1"/>
            <a:r>
              <a:rPr lang="nl-NL" dirty="0" smtClean="0"/>
              <a:t>REST Resources &amp; Operations – query </a:t>
            </a:r>
            <a:r>
              <a:rPr lang="nl-NL" dirty="0" err="1" smtClean="0"/>
              <a:t>and</a:t>
            </a:r>
            <a:r>
              <a:rPr lang="nl-NL" dirty="0" smtClean="0"/>
              <a:t> URL parameters, </a:t>
            </a:r>
            <a:r>
              <a:rPr lang="nl-NL" dirty="0" err="1" smtClean="0"/>
              <a:t>message</a:t>
            </a:r>
            <a:r>
              <a:rPr lang="nl-NL" dirty="0" smtClean="0"/>
              <a:t> formats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Consumed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way </a:t>
            </a:r>
            <a:r>
              <a:rPr lang="nl-NL" dirty="0" err="1" smtClean="0"/>
              <a:t>to</a:t>
            </a:r>
            <a:r>
              <a:rPr lang="nl-NL" dirty="0" smtClean="0"/>
              <a:t> call | </a:t>
            </a:r>
            <a:r>
              <a:rPr lang="nl-NL" dirty="0" err="1" smtClean="0"/>
              <a:t>activate</a:t>
            </a:r>
            <a:r>
              <a:rPr lang="nl-NL" dirty="0" smtClean="0"/>
              <a:t>  a microservice </a:t>
            </a:r>
          </a:p>
          <a:p>
            <a:pPr lvl="2"/>
            <a:r>
              <a:rPr lang="nl-NL" dirty="0" smtClean="0"/>
              <a:t>Reference </a:t>
            </a:r>
            <a:r>
              <a:rPr lang="nl-NL" dirty="0" err="1" smtClean="0"/>
              <a:t>to</a:t>
            </a:r>
            <a:r>
              <a:rPr lang="nl-NL" dirty="0" smtClean="0"/>
              <a:t> entry in Event </a:t>
            </a:r>
            <a:r>
              <a:rPr lang="nl-NL" dirty="0" err="1" smtClean="0"/>
              <a:t>Catalog</a:t>
            </a:r>
            <a:endParaRPr lang="nl-NL" dirty="0" smtClean="0"/>
          </a:p>
          <a:p>
            <a:pPr lvl="2"/>
            <a:r>
              <a:rPr lang="nl-NL" dirty="0" smtClean="0"/>
              <a:t>May </a:t>
            </a:r>
            <a:r>
              <a:rPr lang="nl-NL" dirty="0" err="1" smtClean="0"/>
              <a:t>include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shared Cache Resource</a:t>
            </a:r>
          </a:p>
          <a:p>
            <a:pPr lvl="1"/>
            <a:r>
              <a:rPr lang="nl-NL" dirty="0" smtClean="0"/>
              <a:t>Events </a:t>
            </a:r>
            <a:r>
              <a:rPr lang="nl-NL" dirty="0" err="1" smtClean="0"/>
              <a:t>Produced</a:t>
            </a:r>
            <a:r>
              <a:rPr lang="nl-NL" dirty="0" smtClean="0"/>
              <a:t> – </a:t>
            </a:r>
            <a:r>
              <a:rPr lang="nl-NL" dirty="0" err="1" smtClean="0"/>
              <a:t>alternative</a:t>
            </a:r>
            <a:r>
              <a:rPr lang="nl-NL" dirty="0" smtClean="0"/>
              <a:t> output </a:t>
            </a:r>
            <a:r>
              <a:rPr lang="nl-NL" dirty="0" err="1" smtClean="0"/>
              <a:t>from</a:t>
            </a:r>
            <a:r>
              <a:rPr lang="nl-NL" dirty="0" smtClean="0"/>
              <a:t> microservice</a:t>
            </a:r>
          </a:p>
          <a:p>
            <a:pPr lvl="2"/>
            <a:r>
              <a:rPr lang="nl-NL" dirty="0" smtClean="0"/>
              <a:t>Event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r>
              <a:rPr lang="nl-NL" dirty="0" smtClean="0"/>
              <a:t> 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2975149" y="1148210"/>
            <a:ext cx="3559425" cy="254948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36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36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800"/>
            </a:p>
          </p:txBody>
        </p:sp>
      </p:grpSp>
      <p:sp>
        <p:nvSpPr>
          <p:cNvPr id="11" name="Up Arrow 10"/>
          <p:cNvSpPr/>
          <p:nvPr/>
        </p:nvSpPr>
        <p:spPr>
          <a:xfrm>
            <a:off x="14422738" y="3224486"/>
            <a:ext cx="914400" cy="946414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 bridge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&amp; on </a:t>
            </a:r>
            <a:r>
              <a:rPr lang="nl-NL" dirty="0" err="1" smtClean="0"/>
              <a:t>premises</a:t>
            </a:r>
            <a:r>
              <a:rPr lang="nl-NL" dirty="0" smtClean="0"/>
              <a:t> Event bus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596619" cy="5727700"/>
          </a:xfrm>
        </p:spPr>
        <p:txBody>
          <a:bodyPr/>
          <a:lstStyle/>
          <a:p>
            <a:r>
              <a:rPr lang="nl-NL" dirty="0" smtClean="0"/>
              <a:t>An event bus </a:t>
            </a:r>
            <a:r>
              <a:rPr lang="nl-NL" dirty="0" err="1" smtClean="0"/>
              <a:t>based</a:t>
            </a:r>
            <a:r>
              <a:rPr lang="nl-NL" dirty="0" smtClean="0"/>
              <a:t> on Apache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nl-NL" dirty="0" smtClean="0"/>
          </a:p>
          <a:p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</a:t>
            </a:r>
            <a:r>
              <a:rPr lang="nl-NL" dirty="0" err="1" smtClean="0"/>
              <a:t>vendors</a:t>
            </a:r>
            <a:r>
              <a:rPr lang="nl-NL" dirty="0" smtClean="0"/>
              <a:t> offer </a:t>
            </a:r>
            <a:r>
              <a:rPr lang="nl-NL" dirty="0" err="1" smtClean="0"/>
              <a:t>such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r>
              <a:rPr lang="nl-NL" dirty="0" smtClean="0"/>
              <a:t> service</a:t>
            </a:r>
          </a:p>
          <a:p>
            <a:pPr lvl="1"/>
            <a:r>
              <a:rPr lang="nl-NL" dirty="0" smtClean="0"/>
              <a:t>For </a:t>
            </a:r>
            <a:r>
              <a:rPr lang="nl-NL" dirty="0" err="1" smtClean="0"/>
              <a:t>example</a:t>
            </a:r>
            <a:r>
              <a:rPr lang="nl-NL" dirty="0" smtClean="0"/>
              <a:t> Oracle Event Hub CS</a:t>
            </a:r>
          </a:p>
          <a:p>
            <a:r>
              <a:rPr lang="nl-NL" dirty="0" smtClean="0"/>
              <a:t>In a </a:t>
            </a:r>
            <a:r>
              <a:rPr lang="nl-NL" dirty="0" err="1" smtClean="0"/>
              <a:t>hybrid</a:t>
            </a:r>
            <a:r>
              <a:rPr lang="nl-NL" dirty="0" smtClean="0"/>
              <a:t> landscape – </a:t>
            </a:r>
            <a:r>
              <a:rPr lang="nl-NL" dirty="0" err="1" smtClean="0"/>
              <a:t>both</a:t>
            </a:r>
            <a:r>
              <a:rPr lang="nl-NL" dirty="0" smtClean="0"/>
              <a:t>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in-</a:t>
            </a:r>
            <a:r>
              <a:rPr lang="nl-NL" dirty="0" err="1" smtClean="0"/>
              <a:t>the</a:t>
            </a:r>
            <a:r>
              <a:rPr lang="nl-NL" dirty="0" smtClean="0"/>
              <a:t>-</a:t>
            </a:r>
            <a:r>
              <a:rPr lang="nl-NL" dirty="0" err="1" smtClean="0"/>
              <a:t>cloud</a:t>
            </a:r>
            <a:r>
              <a:rPr lang="nl-NL" dirty="0" smtClean="0"/>
              <a:t> microservices – </a:t>
            </a:r>
            <a:r>
              <a:rPr lang="nl-NL" dirty="0" err="1" smtClean="0"/>
              <a:t>two</a:t>
            </a:r>
            <a:r>
              <a:rPr lang="nl-NL" dirty="0" smtClean="0"/>
              <a:t> event </a:t>
            </a:r>
            <a:r>
              <a:rPr lang="nl-NL" dirty="0" err="1" smtClean="0"/>
              <a:t>buses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bridge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endParaRPr lang="nl-NL" dirty="0" smtClean="0"/>
          </a:p>
          <a:p>
            <a:pPr lvl="1"/>
            <a:r>
              <a:rPr lang="nl-NL" dirty="0" smtClean="0"/>
              <a:t>Or  more </a:t>
            </a:r>
            <a:r>
              <a:rPr lang="nl-NL" dirty="0" err="1" smtClean="0"/>
              <a:t>if</a:t>
            </a:r>
            <a:r>
              <a:rPr lang="nl-NL" dirty="0" smtClean="0"/>
              <a:t> multiple </a:t>
            </a:r>
            <a:r>
              <a:rPr lang="nl-NL" dirty="0" err="1" smtClean="0"/>
              <a:t>clouds</a:t>
            </a:r>
            <a:r>
              <a:rPr lang="nl-NL" dirty="0" smtClean="0"/>
              <a:t> are part of </a:t>
            </a:r>
            <a:r>
              <a:rPr lang="nl-NL" dirty="0" err="1" smtClean="0"/>
              <a:t>the</a:t>
            </a:r>
            <a:r>
              <a:rPr lang="nl-NL" dirty="0" smtClean="0"/>
              <a:t> landscape</a:t>
            </a:r>
            <a:endParaRPr lang="en-US" dirty="0"/>
          </a:p>
        </p:txBody>
      </p:sp>
      <p:sp>
        <p:nvSpPr>
          <p:cNvPr id="4" name="Cloud 3"/>
          <p:cNvSpPr/>
          <p:nvPr/>
        </p:nvSpPr>
        <p:spPr>
          <a:xfrm>
            <a:off x="9675705" y="5953302"/>
            <a:ext cx="3247815" cy="1241692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0644188" y="5964365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7940040" y="7454472"/>
            <a:ext cx="7653834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55217" y="745974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pic>
        <p:nvPicPr>
          <p:cNvPr id="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7883" y="5953302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8"/>
          <p:cNvSpPr/>
          <p:nvPr/>
        </p:nvSpPr>
        <p:spPr>
          <a:xfrm>
            <a:off x="12383377" y="8137069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7072" y="812600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loud 10"/>
          <p:cNvSpPr/>
          <p:nvPr/>
        </p:nvSpPr>
        <p:spPr>
          <a:xfrm>
            <a:off x="13348545" y="6065690"/>
            <a:ext cx="3672840" cy="124169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4317028" y="6076753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0723" y="606569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endCxn id="10" idx="0"/>
          </p:cNvCxnSpPr>
          <p:nvPr/>
        </p:nvCxnSpPr>
        <p:spPr>
          <a:xfrm flipH="1">
            <a:off x="13548098" y="6784834"/>
            <a:ext cx="958276" cy="134117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12260796" y="6406432"/>
            <a:ext cx="2056232" cy="55146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72700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objectives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</a:t>
            </a:r>
            <a:r>
              <a:rPr lang="nl-NL" dirty="0" err="1" smtClean="0"/>
              <a:t>because</a:t>
            </a:r>
            <a:r>
              <a:rPr lang="nl-NL" dirty="0" smtClean="0"/>
              <a:t> of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objectives</a:t>
            </a:r>
            <a:r>
              <a:rPr lang="nl-NL" dirty="0" smtClean="0"/>
              <a:t>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956539" cy="6327139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 smtClean="0"/>
              <a:t>Flexible</a:t>
            </a:r>
            <a:r>
              <a:rPr lang="nl-NL" dirty="0" smtClean="0"/>
              <a:t>, agile (</a:t>
            </a:r>
            <a:r>
              <a:rPr lang="nl-NL" dirty="0" err="1" smtClean="0"/>
              <a:t>Dev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/>
              <a:t>F</a:t>
            </a:r>
            <a:r>
              <a:rPr lang="nl-NL" dirty="0" err="1" smtClean="0"/>
              <a:t>unctionality</a:t>
            </a:r>
            <a:r>
              <a:rPr lang="nl-NL" dirty="0" smtClean="0"/>
              <a:t> </a:t>
            </a:r>
            <a:r>
              <a:rPr lang="nl-NL" dirty="0" err="1" smtClean="0"/>
              <a:t>evolves</a:t>
            </a:r>
            <a:r>
              <a:rPr lang="nl-NL" dirty="0" smtClean="0"/>
              <a:t> </a:t>
            </a:r>
            <a:r>
              <a:rPr lang="nl-NL" dirty="0" err="1" smtClean="0"/>
              <a:t>rapidly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little</a:t>
            </a:r>
            <a:r>
              <a:rPr lang="nl-NL" dirty="0" smtClean="0"/>
              <a:t> effort</a:t>
            </a:r>
          </a:p>
          <a:p>
            <a:pPr lvl="1"/>
            <a:r>
              <a:rPr lang="nl-NL" dirty="0" smtClean="0"/>
              <a:t>Easy </a:t>
            </a:r>
            <a:r>
              <a:rPr lang="nl-NL" dirty="0" err="1" smtClean="0"/>
              <a:t>quick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endParaRPr lang="nl-NL" dirty="0" smtClean="0"/>
          </a:p>
          <a:p>
            <a:pPr lvl="1"/>
            <a:r>
              <a:rPr lang="nl-NL" dirty="0" smtClean="0"/>
              <a:t>Low impact</a:t>
            </a:r>
          </a:p>
          <a:p>
            <a:r>
              <a:rPr lang="nl-NL" dirty="0" err="1" smtClean="0"/>
              <a:t>Manageable</a:t>
            </a:r>
            <a:r>
              <a:rPr lang="nl-NL" dirty="0" smtClean="0"/>
              <a:t> Non </a:t>
            </a:r>
            <a:r>
              <a:rPr lang="nl-NL" dirty="0" err="1" smtClean="0"/>
              <a:t>Functionally</a:t>
            </a:r>
            <a:r>
              <a:rPr lang="nl-NL" dirty="0" smtClean="0"/>
              <a:t> (</a:t>
            </a:r>
            <a:r>
              <a:rPr lang="nl-NL" dirty="0" err="1" smtClean="0"/>
              <a:t>Ops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 – handle </a:t>
            </a:r>
            <a:r>
              <a:rPr lang="nl-NL" dirty="0" err="1" smtClean="0"/>
              <a:t>flexible</a:t>
            </a:r>
            <a:r>
              <a:rPr lang="nl-NL" dirty="0" smtClean="0"/>
              <a:t> </a:t>
            </a:r>
            <a:r>
              <a:rPr lang="nl-NL" dirty="0" err="1" smtClean="0"/>
              <a:t>workload</a:t>
            </a:r>
            <a:r>
              <a:rPr lang="nl-NL" dirty="0" smtClean="0"/>
              <a:t> (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scaleout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Available</a:t>
            </a:r>
            <a:r>
              <a:rPr lang="nl-NL" dirty="0" smtClean="0"/>
              <a:t> –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failing</a:t>
            </a:r>
            <a:r>
              <a:rPr lang="nl-NL" dirty="0" smtClean="0"/>
              <a:t> </a:t>
            </a:r>
            <a:r>
              <a:rPr lang="nl-NL" dirty="0" err="1" smtClean="0"/>
              <a:t>nodes</a:t>
            </a:r>
            <a:endParaRPr lang="nl-NL" dirty="0" smtClean="0"/>
          </a:p>
          <a:p>
            <a:r>
              <a:rPr lang="nl-NL" dirty="0" err="1" smtClean="0"/>
              <a:t>Comprehendable</a:t>
            </a:r>
            <a:endParaRPr lang="nl-NL" dirty="0" smtClean="0"/>
          </a:p>
          <a:p>
            <a:pPr lvl="1"/>
            <a:r>
              <a:rPr lang="nl-NL" dirty="0" err="1"/>
              <a:t>Dependencies</a:t>
            </a:r>
            <a:r>
              <a:rPr lang="nl-NL" dirty="0"/>
              <a:t>, Impact, </a:t>
            </a:r>
            <a:r>
              <a:rPr lang="nl-NL" dirty="0" err="1" smtClean="0"/>
              <a:t>Implementation</a:t>
            </a:r>
            <a:r>
              <a:rPr lang="nl-NL" dirty="0" smtClean="0"/>
              <a:t>, </a:t>
            </a:r>
            <a:r>
              <a:rPr lang="nl-NL" dirty="0" err="1" smtClean="0"/>
              <a:t>deployment</a:t>
            </a:r>
            <a:r>
              <a:rPr lang="nl-NL" dirty="0" smtClean="0"/>
              <a:t>, operations</a:t>
            </a:r>
          </a:p>
          <a:p>
            <a:r>
              <a:rPr lang="nl-NL" dirty="0" err="1" smtClean="0"/>
              <a:t>Ownership</a:t>
            </a:r>
            <a:r>
              <a:rPr lang="nl-NL" dirty="0" smtClean="0"/>
              <a:t> (culture, </a:t>
            </a:r>
            <a:r>
              <a:rPr lang="nl-NL" dirty="0" err="1" smtClean="0"/>
              <a:t>organization</a:t>
            </a:r>
            <a:r>
              <a:rPr lang="nl-NL" dirty="0" smtClean="0"/>
              <a:t>, </a:t>
            </a:r>
            <a:r>
              <a:rPr lang="nl-NL" dirty="0" err="1" smtClean="0"/>
              <a:t>process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One</a:t>
            </a:r>
            <a:r>
              <a:rPr lang="nl-NL" dirty="0" smtClean="0"/>
              <a:t> team </a:t>
            </a:r>
            <a:r>
              <a:rPr lang="nl-NL" dirty="0" err="1" smtClean="0"/>
              <a:t>can</a:t>
            </a:r>
            <a:r>
              <a:rPr lang="nl-NL" dirty="0" smtClean="0"/>
              <a:t> do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evolution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/>
              <a:t> </a:t>
            </a:r>
            <a:r>
              <a:rPr lang="nl-NL" dirty="0" err="1" smtClean="0"/>
              <a:t>continuously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384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bridge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connect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&amp;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on </a:t>
            </a:r>
            <a:r>
              <a:rPr lang="nl-NL" dirty="0" err="1"/>
              <a:t>premises</a:t>
            </a:r>
            <a:r>
              <a:rPr lang="nl-NL" dirty="0"/>
              <a:t> Event bus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740719" y="8050499"/>
            <a:ext cx="8639702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4615995" y="6059141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615995" y="6059141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1493520" y="2236439"/>
            <a:ext cx="978238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6497250" y="346707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err="1" smtClean="0">
                <a:solidFill>
                  <a:schemeClr val="tx2"/>
                </a:solidFill>
              </a:rPr>
              <a:t>EventHub</a:t>
            </a:r>
            <a:r>
              <a:rPr lang="nl-NL" sz="1600" b="1" dirty="0" smtClean="0">
                <a:solidFill>
                  <a:schemeClr val="tx2"/>
                </a:solidFill>
              </a:rPr>
              <a:t> CS</a:t>
            </a:r>
            <a:endParaRPr lang="en-US" sz="1600" b="1" dirty="0">
              <a:solidFill>
                <a:schemeClr val="tx2"/>
              </a:solidFill>
            </a:endParaRPr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777240" y="4892040"/>
            <a:ext cx="12451080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143514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9" name="Lightning Bolt 68"/>
          <p:cNvSpPr/>
          <p:nvPr/>
        </p:nvSpPr>
        <p:spPr>
          <a:xfrm>
            <a:off x="5286174" y="637918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5593494" y="6418808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2285418" y="3975930"/>
            <a:ext cx="2074725" cy="792835"/>
          </a:xfrm>
          <a:prstGeom prst="wedgeRectCallout">
            <a:avLst>
              <a:gd name="adj1" fmla="val 88449"/>
              <a:gd name="adj2" fmla="val 497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345600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5" name="Straight Arrow Connector 2054"/>
          <p:cNvCxnSpPr/>
          <p:nvPr/>
        </p:nvCxnSpPr>
        <p:spPr>
          <a:xfrm>
            <a:off x="5149014" y="3785999"/>
            <a:ext cx="0" cy="2273142"/>
          </a:xfrm>
          <a:prstGeom prst="straightConnector1">
            <a:avLst/>
          </a:prstGeom>
          <a:noFill/>
          <a:ln w="762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05" name="Lightning Bolt 104"/>
          <p:cNvSpPr/>
          <p:nvPr/>
        </p:nvSpPr>
        <p:spPr>
          <a:xfrm>
            <a:off x="6497251" y="321476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6384710" y="342431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/>
          <p:cNvGrpSpPr/>
          <p:nvPr/>
        </p:nvGrpSpPr>
        <p:grpSpPr>
          <a:xfrm>
            <a:off x="9184154" y="3214764"/>
            <a:ext cx="468630" cy="693497"/>
            <a:chOff x="11068373" y="3070683"/>
            <a:chExt cx="655320" cy="1051560"/>
          </a:xfrm>
        </p:grpSpPr>
        <p:sp>
          <p:nvSpPr>
            <p:cNvPr id="114" name="Rounded Rectangle 113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5" name="Rounded Rectangle 114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9851227" y="3062125"/>
            <a:ext cx="468630" cy="693497"/>
            <a:chOff x="11068373" y="3070683"/>
            <a:chExt cx="655320" cy="1051560"/>
          </a:xfrm>
        </p:grpSpPr>
        <p:sp>
          <p:nvSpPr>
            <p:cNvPr id="118" name="Rounded Rectangle 11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9" name="Rounded Rectangle 11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8549347" y="2758993"/>
            <a:ext cx="468630" cy="693497"/>
            <a:chOff x="11068373" y="3070683"/>
            <a:chExt cx="655320" cy="1051560"/>
          </a:xfrm>
        </p:grpSpPr>
        <p:sp>
          <p:nvSpPr>
            <p:cNvPr id="121" name="Rounded Rectangle 12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2" name="Rounded Rectangle 12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sp>
        <p:nvSpPr>
          <p:cNvPr id="126" name="Lightning Bolt 125"/>
          <p:cNvSpPr/>
          <p:nvPr/>
        </p:nvSpPr>
        <p:spPr>
          <a:xfrm>
            <a:off x="4348533" y="598236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>
            <a:off x="4235992" y="6191913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8" name="Group 127"/>
          <p:cNvGrpSpPr/>
          <p:nvPr/>
        </p:nvGrpSpPr>
        <p:grpSpPr>
          <a:xfrm>
            <a:off x="10099594" y="6686241"/>
            <a:ext cx="468630" cy="693497"/>
            <a:chOff x="11068373" y="3070683"/>
            <a:chExt cx="655320" cy="1051560"/>
          </a:xfrm>
        </p:grpSpPr>
        <p:sp>
          <p:nvSpPr>
            <p:cNvPr id="129" name="Rounded Rectangle 128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0964787" y="6213562"/>
            <a:ext cx="468630" cy="693497"/>
            <a:chOff x="11068373" y="3070683"/>
            <a:chExt cx="655320" cy="1051560"/>
          </a:xfrm>
        </p:grpSpPr>
        <p:sp>
          <p:nvSpPr>
            <p:cNvPr id="132" name="Rounded Rectangle 131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3" name="Rounded Rectangle 132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9579529" y="6339492"/>
            <a:ext cx="468630" cy="693497"/>
            <a:chOff x="11068373" y="3070683"/>
            <a:chExt cx="655320" cy="1051560"/>
          </a:xfrm>
        </p:grpSpPr>
        <p:sp>
          <p:nvSpPr>
            <p:cNvPr id="135" name="Rounded Rectangle 134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11585609" y="6724565"/>
            <a:ext cx="468630" cy="693497"/>
            <a:chOff x="11068373" y="3070683"/>
            <a:chExt cx="655320" cy="1051560"/>
          </a:xfrm>
        </p:grpSpPr>
        <p:sp>
          <p:nvSpPr>
            <p:cNvPr id="138" name="Rounded Rectangle 137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8835873" y="6564283"/>
            <a:ext cx="468630" cy="693497"/>
            <a:chOff x="11068373" y="3070683"/>
            <a:chExt cx="655320" cy="1051560"/>
          </a:xfrm>
        </p:grpSpPr>
        <p:sp>
          <p:nvSpPr>
            <p:cNvPr id="141" name="Rounded Rectangle 140"/>
            <p:cNvSpPr/>
            <p:nvPr/>
          </p:nvSpPr>
          <p:spPr>
            <a:xfrm>
              <a:off x="11068373" y="3070683"/>
              <a:ext cx="65532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2" name="Rounded Rectangle 141"/>
            <p:cNvSpPr/>
            <p:nvPr/>
          </p:nvSpPr>
          <p:spPr>
            <a:xfrm>
              <a:off x="11068373" y="3070683"/>
              <a:ext cx="655320" cy="28956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200" b="1" dirty="0" smtClean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200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</p:grpSp>
      <p:grpSp>
        <p:nvGrpSpPr>
          <p:cNvPr id="2061" name="Group 2060"/>
          <p:cNvGrpSpPr/>
          <p:nvPr/>
        </p:nvGrpSpPr>
        <p:grpSpPr>
          <a:xfrm>
            <a:off x="11876931" y="7145824"/>
            <a:ext cx="419860" cy="272238"/>
            <a:chOff x="13244319" y="7127206"/>
            <a:chExt cx="532401" cy="544476"/>
          </a:xfrm>
        </p:grpSpPr>
        <p:sp>
          <p:nvSpPr>
            <p:cNvPr id="143" name="Lightning Bolt 142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ight Arrow 143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9774563" y="6919892"/>
            <a:ext cx="419860" cy="272238"/>
            <a:chOff x="13244319" y="7127206"/>
            <a:chExt cx="532401" cy="544476"/>
          </a:xfrm>
        </p:grpSpPr>
        <p:sp>
          <p:nvSpPr>
            <p:cNvPr id="147" name="Lightning Bolt 146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ight Arrow 147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62" name="Group 2061"/>
          <p:cNvGrpSpPr/>
          <p:nvPr/>
        </p:nvGrpSpPr>
        <p:grpSpPr>
          <a:xfrm>
            <a:off x="8506147" y="6615883"/>
            <a:ext cx="522454" cy="384633"/>
            <a:chOff x="10692927" y="5587542"/>
            <a:chExt cx="532402" cy="544476"/>
          </a:xfrm>
        </p:grpSpPr>
        <p:sp>
          <p:nvSpPr>
            <p:cNvPr id="149" name="Lightning Bolt 14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ight Arrow 14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10634772" y="6251558"/>
            <a:ext cx="522454" cy="384633"/>
            <a:chOff x="10692927" y="5587542"/>
            <a:chExt cx="532402" cy="544476"/>
          </a:xfrm>
        </p:grpSpPr>
        <p:sp>
          <p:nvSpPr>
            <p:cNvPr id="153" name="Lightning Bolt 152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ight Arrow 153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10168355" y="3549343"/>
            <a:ext cx="419860" cy="272238"/>
            <a:chOff x="13244319" y="7127206"/>
            <a:chExt cx="532401" cy="544476"/>
          </a:xfrm>
        </p:grpSpPr>
        <p:sp>
          <p:nvSpPr>
            <p:cNvPr id="156" name="Lightning Bolt 155"/>
            <p:cNvSpPr/>
            <p:nvPr/>
          </p:nvSpPr>
          <p:spPr>
            <a:xfrm>
              <a:off x="13244319" y="7127206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ight Arrow 156"/>
            <p:cNvSpPr/>
            <p:nvPr/>
          </p:nvSpPr>
          <p:spPr>
            <a:xfrm>
              <a:off x="13551639" y="7166833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8" name="Group 157"/>
          <p:cNvGrpSpPr/>
          <p:nvPr/>
        </p:nvGrpSpPr>
        <p:grpSpPr>
          <a:xfrm>
            <a:off x="8261208" y="2869808"/>
            <a:ext cx="522454" cy="384633"/>
            <a:chOff x="10692927" y="5587542"/>
            <a:chExt cx="532402" cy="544476"/>
          </a:xfrm>
        </p:grpSpPr>
        <p:sp>
          <p:nvSpPr>
            <p:cNvPr id="159" name="Lightning Bolt 158"/>
            <p:cNvSpPr/>
            <p:nvPr/>
          </p:nvSpPr>
          <p:spPr>
            <a:xfrm>
              <a:off x="10805468" y="5587542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ight Arrow 159"/>
            <p:cNvSpPr/>
            <p:nvPr/>
          </p:nvSpPr>
          <p:spPr>
            <a:xfrm>
              <a:off x="10692927" y="579709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1" name="Rounded Rectangle 160"/>
          <p:cNvSpPr/>
          <p:nvPr/>
        </p:nvSpPr>
        <p:spPr>
          <a:xfrm>
            <a:off x="6497250" y="6926820"/>
            <a:ext cx="1671390" cy="76965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endParaRPr lang="nl-NL" sz="1600" b="1" dirty="0" smtClean="0">
              <a:solidFill>
                <a:schemeClr val="tx2"/>
              </a:solidFill>
            </a:endParaRPr>
          </a:p>
          <a:p>
            <a:pPr algn="ctr"/>
            <a:r>
              <a:rPr lang="nl-NL" sz="1600" b="1" dirty="0" smtClean="0">
                <a:solidFill>
                  <a:schemeClr val="tx2"/>
                </a:solidFill>
              </a:rPr>
              <a:t>Event Bus</a:t>
            </a:r>
            <a:endParaRPr lang="en-US" sz="1600" b="1" dirty="0">
              <a:solidFill>
                <a:schemeClr val="tx2"/>
              </a:solidFill>
            </a:endParaRPr>
          </a:p>
        </p:txBody>
      </p:sp>
      <p:pic>
        <p:nvPicPr>
          <p:cNvPr id="162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45" y="6915757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Lightning Bolt 162"/>
          <p:cNvSpPr/>
          <p:nvPr/>
        </p:nvSpPr>
        <p:spPr>
          <a:xfrm>
            <a:off x="6497251" y="667451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Arrow 163"/>
          <p:cNvSpPr/>
          <p:nvPr/>
        </p:nvSpPr>
        <p:spPr>
          <a:xfrm>
            <a:off x="6384710" y="688406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ounded Rectangle 164"/>
          <p:cNvSpPr/>
          <p:nvPr/>
        </p:nvSpPr>
        <p:spPr>
          <a:xfrm>
            <a:off x="4627605" y="2800335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ed Rectangle 165"/>
          <p:cNvSpPr/>
          <p:nvPr/>
        </p:nvSpPr>
        <p:spPr>
          <a:xfrm>
            <a:off x="4627605" y="2800335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7" name="Lightning Bolt 166"/>
          <p:cNvSpPr/>
          <p:nvPr/>
        </p:nvSpPr>
        <p:spPr>
          <a:xfrm>
            <a:off x="5297784" y="312037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Right Arrow 167"/>
          <p:cNvSpPr/>
          <p:nvPr/>
        </p:nvSpPr>
        <p:spPr>
          <a:xfrm>
            <a:off x="5605104" y="316000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Lightning Bolt 168"/>
          <p:cNvSpPr/>
          <p:nvPr/>
        </p:nvSpPr>
        <p:spPr>
          <a:xfrm>
            <a:off x="4360143" y="27235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>
            <a:off x="4247602" y="293310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ectangular Callout 171"/>
          <p:cNvSpPr/>
          <p:nvPr/>
        </p:nvSpPr>
        <p:spPr>
          <a:xfrm>
            <a:off x="2248349" y="3965824"/>
            <a:ext cx="2074725" cy="792835"/>
          </a:xfrm>
          <a:prstGeom prst="wedgeRectCallout">
            <a:avLst>
              <a:gd name="adj1" fmla="val 78900"/>
              <a:gd name="adj2" fmla="val 25157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  <p:sp>
        <p:nvSpPr>
          <p:cNvPr id="173" name="Rectangular Callout 172"/>
          <p:cNvSpPr/>
          <p:nvPr/>
        </p:nvSpPr>
        <p:spPr>
          <a:xfrm>
            <a:off x="2248349" y="3975929"/>
            <a:ext cx="2074725" cy="792835"/>
          </a:xfrm>
          <a:prstGeom prst="wedgeRectCallout">
            <a:avLst>
              <a:gd name="adj1" fmla="val 81838"/>
              <a:gd name="adj2" fmla="val -121337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b="1" dirty="0" err="1" smtClean="0"/>
              <a:t>EventBridge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0462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105" grpId="0" animBg="1"/>
      <p:bldP spid="106" grpId="0" animBg="1"/>
      <p:bldP spid="126" grpId="0" animBg="1"/>
      <p:bldP spid="127" grpId="0" animBg="1"/>
      <p:bldP spid="163" grpId="0" animBg="1"/>
      <p:bldP spid="164" grpId="0" animBg="1"/>
      <p:bldP spid="167" grpId="0" animBg="1"/>
      <p:bldP spid="168" grpId="0" animBg="1"/>
      <p:bldP spid="169" grpId="0" animBg="1"/>
      <p:bldP spid="1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Desired</a:t>
            </a:r>
            <a:r>
              <a:rPr lang="nl-NL" dirty="0" smtClean="0"/>
              <a:t> Workflow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77724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OracleCode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226" y="3158492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4008120" y="369570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Validate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7" name="Rectangular Callout 6"/>
          <p:cNvSpPr/>
          <p:nvPr/>
        </p:nvSpPr>
        <p:spPr>
          <a:xfrm>
            <a:off x="1859280" y="5059680"/>
            <a:ext cx="2659786" cy="177165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No </a:t>
            </a:r>
            <a:r>
              <a:rPr lang="nl-NL" sz="1800" dirty="0" err="1" smtClean="0"/>
              <a:t>simple</a:t>
            </a:r>
            <a:r>
              <a:rPr lang="nl-NL" sz="1800" dirty="0" smtClean="0"/>
              <a:t> </a:t>
            </a:r>
            <a:r>
              <a:rPr lang="nl-NL" sz="1800" dirty="0" err="1" smtClean="0"/>
              <a:t>retweet</a:t>
            </a:r>
            <a:r>
              <a:rPr lang="nl-NL" sz="1800" dirty="0" smtClean="0"/>
              <a:t>, no black </a:t>
            </a:r>
            <a:r>
              <a:rPr lang="nl-NL" sz="1800" dirty="0" err="1" smtClean="0"/>
              <a:t>listed</a:t>
            </a:r>
            <a:r>
              <a:rPr lang="nl-NL" sz="1800" dirty="0" smtClean="0"/>
              <a:t> </a:t>
            </a:r>
            <a:r>
              <a:rPr lang="nl-NL" sz="1800" dirty="0" err="1" smtClean="0"/>
              <a:t>words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, no </a:t>
            </a:r>
            <a:r>
              <a:rPr lang="nl-NL" sz="1800" dirty="0" err="1" smtClean="0"/>
              <a:t>known</a:t>
            </a:r>
            <a:r>
              <a:rPr lang="nl-NL" sz="1800" dirty="0" smtClean="0"/>
              <a:t> robot tweeter or </a:t>
            </a:r>
            <a:r>
              <a:rPr lang="nl-NL" sz="1800" dirty="0" err="1" smtClean="0"/>
              <a:t>otherwise</a:t>
            </a:r>
            <a:r>
              <a:rPr lang="nl-NL" sz="1800" dirty="0" smtClean="0"/>
              <a:t> </a:t>
            </a:r>
            <a:r>
              <a:rPr lang="nl-NL" sz="1800" dirty="0" err="1" smtClean="0"/>
              <a:t>excluded</a:t>
            </a:r>
            <a:r>
              <a:rPr lang="nl-NL" sz="1800" dirty="0" smtClean="0"/>
              <a:t> </a:t>
            </a:r>
            <a:r>
              <a:rPr lang="nl-NL" sz="1800" dirty="0" err="1" smtClean="0"/>
              <a:t>authors</a:t>
            </a:r>
            <a:r>
              <a:rPr lang="nl-NL" sz="1800" dirty="0" smtClean="0"/>
              <a:t>, no </a:t>
            </a:r>
            <a:r>
              <a:rPr lang="nl-NL" sz="1800" dirty="0" err="1" smtClean="0"/>
              <a:t>undesirable</a:t>
            </a:r>
            <a:r>
              <a:rPr lang="nl-NL" sz="1800" dirty="0" smtClean="0"/>
              <a:t> </a:t>
            </a:r>
            <a:r>
              <a:rPr lang="nl-NL" sz="1800" dirty="0" err="1" smtClean="0"/>
              <a:t>location</a:t>
            </a:r>
            <a:endParaRPr lang="en-US" sz="1800" dirty="0"/>
          </a:p>
        </p:txBody>
      </p:sp>
      <p:sp>
        <p:nvSpPr>
          <p:cNvPr id="8" name="Rounded Rectangle 7"/>
          <p:cNvSpPr/>
          <p:nvPr/>
        </p:nvSpPr>
        <p:spPr>
          <a:xfrm>
            <a:off x="7810094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Enrich</a:t>
            </a:r>
            <a:r>
              <a:rPr lang="nl-NL" dirty="0" smtClean="0"/>
              <a:t> Tweet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5375707" y="6888480"/>
            <a:ext cx="3230880" cy="1177290"/>
          </a:xfrm>
          <a:prstGeom prst="wedgeRectCallout">
            <a:avLst>
              <a:gd name="adj1" fmla="val 46854"/>
              <a:gd name="adj2" fmla="val -7800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Details </a:t>
            </a:r>
            <a:r>
              <a:rPr lang="nl-NL" sz="1800" dirty="0" err="1" smtClean="0"/>
              <a:t>about</a:t>
            </a:r>
            <a:r>
              <a:rPr lang="nl-NL" sz="1800" dirty="0" smtClean="0"/>
              <a:t> </a:t>
            </a:r>
            <a:r>
              <a:rPr lang="nl-NL" sz="1800" dirty="0" err="1" smtClean="0"/>
              <a:t>author</a:t>
            </a:r>
            <a:r>
              <a:rPr lang="nl-NL" sz="1800" dirty="0" smtClean="0"/>
              <a:t>, </a:t>
            </a:r>
            <a:r>
              <a:rPr lang="nl-NL" sz="1800" dirty="0" err="1" smtClean="0"/>
              <a:t>location</a:t>
            </a:r>
            <a:r>
              <a:rPr lang="nl-NL" sz="1800" dirty="0" smtClean="0"/>
              <a:t>, hashtags, </a:t>
            </a:r>
            <a:r>
              <a:rPr lang="nl-NL" sz="1800" dirty="0" err="1" smtClean="0"/>
              <a:t>acronyms</a:t>
            </a:r>
            <a:r>
              <a:rPr lang="nl-NL" sz="1800" dirty="0" smtClean="0"/>
              <a:t> </a:t>
            </a:r>
            <a:r>
              <a:rPr lang="nl-NL" sz="1800" dirty="0" err="1" smtClean="0"/>
              <a:t>and</a:t>
            </a:r>
            <a:r>
              <a:rPr lang="nl-NL" sz="1800" dirty="0" smtClean="0"/>
              <a:t> </a:t>
            </a:r>
            <a:r>
              <a:rPr lang="nl-NL" sz="1800" dirty="0" err="1" smtClean="0"/>
              <a:t>abbreviations</a:t>
            </a:r>
            <a:r>
              <a:rPr lang="nl-NL" sz="1800" dirty="0" smtClean="0"/>
              <a:t> </a:t>
            </a:r>
            <a:r>
              <a:rPr lang="nl-NL" sz="1800" dirty="0" err="1" smtClean="0"/>
              <a:t>used</a:t>
            </a:r>
            <a:r>
              <a:rPr lang="nl-NL" sz="1800" dirty="0" smtClean="0"/>
              <a:t> in tweet</a:t>
            </a:r>
            <a:endParaRPr lang="en-US" sz="1800" dirty="0"/>
          </a:p>
        </p:txBody>
      </p:sp>
      <p:sp>
        <p:nvSpPr>
          <p:cNvPr id="10" name="Rounded Rectangle 9"/>
          <p:cNvSpPr/>
          <p:nvPr/>
        </p:nvSpPr>
        <p:spPr>
          <a:xfrm>
            <a:off x="1120058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Add</a:t>
            </a:r>
            <a:r>
              <a:rPr lang="nl-NL" dirty="0" smtClean="0"/>
              <a:t> Tweet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11" name="Rectangular Callout 10"/>
          <p:cNvSpPr/>
          <p:nvPr/>
        </p:nvSpPr>
        <p:spPr>
          <a:xfrm>
            <a:off x="923462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Add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tweet </a:t>
            </a:r>
            <a:r>
              <a:rPr lang="nl-NL" sz="1800" dirty="0" err="1" smtClean="0"/>
              <a:t>to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top of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– a list of  recent, relevant tweets</a:t>
            </a:r>
            <a:endParaRPr lang="en-US" sz="1800" dirty="0"/>
          </a:p>
        </p:txBody>
      </p:sp>
      <p:cxnSp>
        <p:nvCxnSpPr>
          <p:cNvPr id="13" name="Elbow Connector 12"/>
          <p:cNvCxnSpPr>
            <a:stCxn id="6" idx="3"/>
            <a:endCxn id="8" idx="1"/>
          </p:cNvCxnSpPr>
          <p:nvPr/>
        </p:nvCxnSpPr>
        <p:spPr>
          <a:xfrm>
            <a:off x="6172200" y="4175760"/>
            <a:ext cx="1637894" cy="202311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974557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4" idx="3"/>
            <a:endCxn id="6" idx="1"/>
          </p:cNvCxnSpPr>
          <p:nvPr/>
        </p:nvCxnSpPr>
        <p:spPr>
          <a:xfrm>
            <a:off x="2941320" y="4175760"/>
            <a:ext cx="1066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14644828" y="5718810"/>
            <a:ext cx="2164080" cy="96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TweetBoard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12678868" y="7139940"/>
            <a:ext cx="2659786" cy="1318260"/>
          </a:xfrm>
          <a:prstGeom prst="wedgeRectCallout">
            <a:avLst>
              <a:gd name="adj1" fmla="val 50292"/>
              <a:gd name="adj2" fmla="val -9533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r>
              <a:rPr lang="nl-NL" sz="1800" dirty="0" smtClean="0"/>
              <a:t> </a:t>
            </a:r>
            <a:r>
              <a:rPr lang="nl-NL" sz="1800" dirty="0" err="1" smtClean="0"/>
              <a:t>the</a:t>
            </a:r>
            <a:r>
              <a:rPr lang="nl-NL" sz="1800" dirty="0" smtClean="0"/>
              <a:t> </a:t>
            </a:r>
            <a:r>
              <a:rPr lang="nl-NL" sz="1800" dirty="0" err="1" smtClean="0"/>
              <a:t>TweetBoard</a:t>
            </a:r>
            <a:r>
              <a:rPr lang="nl-NL" sz="1800" dirty="0" smtClean="0"/>
              <a:t> </a:t>
            </a:r>
            <a:r>
              <a:rPr lang="nl-NL" sz="1800" dirty="0" err="1" smtClean="0"/>
              <a:t>through</a:t>
            </a:r>
            <a:r>
              <a:rPr lang="nl-NL" sz="1800" dirty="0" smtClean="0"/>
              <a:t> API </a:t>
            </a:r>
            <a:r>
              <a:rPr lang="nl-NL" sz="1800" dirty="0" err="1" smtClean="0"/>
              <a:t>and</a:t>
            </a:r>
            <a:r>
              <a:rPr lang="nl-NL" sz="1800" dirty="0" smtClean="0"/>
              <a:t> UI (HTML web document)</a:t>
            </a:r>
            <a:endParaRPr lang="en-US" sz="1800" dirty="0"/>
          </a:p>
        </p:txBody>
      </p:sp>
      <p:cxnSp>
        <p:nvCxnSpPr>
          <p:cNvPr id="23" name="Straight Arrow Connector 22"/>
          <p:cNvCxnSpPr>
            <a:endCxn id="21" idx="1"/>
          </p:cNvCxnSpPr>
          <p:nvPr/>
        </p:nvCxnSpPr>
        <p:spPr>
          <a:xfrm>
            <a:off x="13189814" y="6198870"/>
            <a:ext cx="145501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3"/>
          </p:cNvCxnSpPr>
          <p:nvPr/>
        </p:nvCxnSpPr>
        <p:spPr>
          <a:xfrm flipV="1">
            <a:off x="6172200" y="3032760"/>
            <a:ext cx="1637894" cy="1143000"/>
          </a:xfrm>
          <a:prstGeom prst="bentConnector3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885664" y="2746359"/>
            <a:ext cx="870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done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56293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loud 78"/>
          <p:cNvSpPr/>
          <p:nvPr/>
        </p:nvSpPr>
        <p:spPr>
          <a:xfrm>
            <a:off x="2553106" y="232314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to</a:t>
            </a:r>
            <a:r>
              <a:rPr lang="nl-NL" dirty="0" smtClean="0"/>
              <a:t> map workflow </a:t>
            </a:r>
            <a:r>
              <a:rPr lang="nl-NL" dirty="0" err="1" smtClean="0"/>
              <a:t>to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52" y="243999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9672038" y="1859280"/>
            <a:ext cx="6543321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13698328" y="728091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636" y="726974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653010" y="1999297"/>
            <a:ext cx="115785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TweetBoard</a:t>
            </a:r>
            <a:endParaRPr lang="en-US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79180" y="5859780"/>
            <a:ext cx="1381302" cy="784860"/>
          </a:xfrm>
          <a:prstGeom prst="wedgeRectCallout">
            <a:avLst>
              <a:gd name="adj1" fmla="val -104480"/>
              <a:gd name="adj2" fmla="val 71911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Validate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71" name="Lightning Bolt 70"/>
          <p:cNvSpPr/>
          <p:nvPr/>
        </p:nvSpPr>
        <p:spPr>
          <a:xfrm>
            <a:off x="13530307" y="703714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417766" y="724669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7" name="Rectangular Callout 86"/>
          <p:cNvSpPr/>
          <p:nvPr/>
        </p:nvSpPr>
        <p:spPr>
          <a:xfrm>
            <a:off x="9178613" y="6998970"/>
            <a:ext cx="994410" cy="575310"/>
          </a:xfrm>
          <a:prstGeom prst="wedgeRectCallout">
            <a:avLst>
              <a:gd name="adj1" fmla="val -158982"/>
              <a:gd name="adj2" fmla="val -6903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SE</a:t>
            </a:r>
            <a:endParaRPr lang="en-US" sz="1400" dirty="0"/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860530" y="5730240"/>
            <a:ext cx="1211580" cy="777240"/>
          </a:xfrm>
          <a:prstGeom prst="wedgeRectCallout">
            <a:avLst>
              <a:gd name="adj1" fmla="val -129638"/>
              <a:gd name="adj2" fmla="val 95440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Enrich</a:t>
            </a:r>
            <a:r>
              <a:rPr lang="nl-NL" b="1" dirty="0" smtClean="0"/>
              <a:t/>
            </a:r>
            <a:br>
              <a:rPr lang="nl-NL" b="1" dirty="0" smtClean="0"/>
            </a:br>
            <a:r>
              <a:rPr lang="nl-NL" b="1" dirty="0" smtClean="0"/>
              <a:t>Tweet</a:t>
            </a:r>
            <a:endParaRPr lang="en-US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ular Callout 31"/>
          <p:cNvSpPr/>
          <p:nvPr/>
        </p:nvSpPr>
        <p:spPr>
          <a:xfrm>
            <a:off x="9174834" y="6993255"/>
            <a:ext cx="994410" cy="575310"/>
          </a:xfrm>
          <a:prstGeom prst="wedgeRectCallout">
            <a:avLst>
              <a:gd name="adj1" fmla="val 86229"/>
              <a:gd name="adj2" fmla="val -160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SE</a:t>
            </a:r>
            <a:endParaRPr lang="en-US" sz="1400" dirty="0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loud 43"/>
          <p:cNvSpPr/>
          <p:nvPr/>
        </p:nvSpPr>
        <p:spPr>
          <a:xfrm>
            <a:off x="4597477" y="3296288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2" descr="Image result for logo iftt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542" y="322135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76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" y="1569085"/>
            <a:ext cx="6569075" cy="673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6142" y="188594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55" y="3901440"/>
            <a:ext cx="9772565" cy="2952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668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loud 26"/>
          <p:cNvSpPr/>
          <p:nvPr/>
        </p:nvSpPr>
        <p:spPr>
          <a:xfrm>
            <a:off x="12864480" y="1568443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IFTTT </a:t>
            </a:r>
            <a:r>
              <a:rPr lang="nl-NL" dirty="0" err="1" smtClean="0"/>
              <a:t>recipe</a:t>
            </a:r>
            <a:endParaRPr lang="en-US" dirty="0"/>
          </a:p>
        </p:txBody>
      </p:sp>
      <p:pic>
        <p:nvPicPr>
          <p:cNvPr id="4" name="Picture 2" descr="Image result for logo iftt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0167" y="1513439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" y="1665062"/>
            <a:ext cx="5724525" cy="1729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03" y="3185159"/>
            <a:ext cx="6483869" cy="3529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018" y="1945958"/>
            <a:ext cx="3657600" cy="671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5808" y="4416263"/>
            <a:ext cx="3390900" cy="459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Cloud 27"/>
          <p:cNvSpPr/>
          <p:nvPr/>
        </p:nvSpPr>
        <p:spPr>
          <a:xfrm>
            <a:off x="10147618" y="725168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" descr="https://g.twimg.com/Twitter_logo_blue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2364" y="842018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 29"/>
          <p:cNvSpPr/>
          <p:nvPr/>
        </p:nvSpPr>
        <p:spPr>
          <a:xfrm>
            <a:off x="11427777" y="1331911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ular Callout 30"/>
          <p:cNvSpPr/>
          <p:nvPr/>
        </p:nvSpPr>
        <p:spPr>
          <a:xfrm>
            <a:off x="12342178" y="676591"/>
            <a:ext cx="195453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smtClean="0"/>
              <a:t>#</a:t>
            </a:r>
            <a:r>
              <a:rPr lang="nl-NL" sz="2000" dirty="0" err="1" smtClean="0"/>
              <a:t>oraclecode</a:t>
            </a:r>
            <a:endParaRPr lang="en-US" sz="20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2799877" y="1466128"/>
            <a:ext cx="532402" cy="544476"/>
            <a:chOff x="5167295" y="2165209"/>
            <a:chExt cx="532402" cy="544476"/>
          </a:xfrm>
        </p:grpSpPr>
        <p:sp>
          <p:nvSpPr>
            <p:cNvPr id="33" name="Lightning Bolt 32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Arrow 33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Cloud 34"/>
          <p:cNvSpPr/>
          <p:nvPr/>
        </p:nvSpPr>
        <p:spPr>
          <a:xfrm>
            <a:off x="14296708" y="2671002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15714028" y="3577782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5714028" y="3577782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38" name="Rectangular Callout 37"/>
          <p:cNvSpPr/>
          <p:nvPr/>
        </p:nvSpPr>
        <p:spPr>
          <a:xfrm>
            <a:off x="16563220" y="2593928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3" name="Freeform 2"/>
          <p:cNvSpPr/>
          <p:nvPr/>
        </p:nvSpPr>
        <p:spPr>
          <a:xfrm>
            <a:off x="15057120" y="2377440"/>
            <a:ext cx="1113138" cy="1203960"/>
          </a:xfrm>
          <a:custGeom>
            <a:avLst/>
            <a:gdLst>
              <a:gd name="connsiteX0" fmla="*/ 0 w 1113138"/>
              <a:gd name="connsiteY0" fmla="*/ 0 h 1203960"/>
              <a:gd name="connsiteX1" fmla="*/ 1005840 w 1113138"/>
              <a:gd name="connsiteY1" fmla="*/ 274320 h 1203960"/>
              <a:gd name="connsiteX2" fmla="*/ 1036320 w 1113138"/>
              <a:gd name="connsiteY2" fmla="*/ 1203960 h 1203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3138" h="1203960">
                <a:moveTo>
                  <a:pt x="0" y="0"/>
                </a:moveTo>
                <a:cubicBezTo>
                  <a:pt x="416560" y="36830"/>
                  <a:pt x="833120" y="73660"/>
                  <a:pt x="1005840" y="274320"/>
                </a:cubicBezTo>
                <a:cubicBezTo>
                  <a:pt x="1178560" y="474980"/>
                  <a:pt x="1107440" y="839470"/>
                  <a:pt x="1036320" y="120396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4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endParaRPr lang="nl-NL" sz="1400" dirty="0">
              <a:solidFill>
                <a:schemeClr val="tx2"/>
              </a:solidFill>
            </a:endParaRPr>
          </a:p>
          <a:p>
            <a:pPr algn="r"/>
            <a:endParaRPr lang="nl-NL" sz="1400" dirty="0" smtClean="0">
              <a:solidFill>
                <a:schemeClr val="tx2"/>
              </a:solidFill>
            </a:endParaRPr>
          </a:p>
          <a:p>
            <a:pPr algn="r"/>
            <a:r>
              <a:rPr lang="nl-NL" sz="1400" dirty="0" smtClean="0">
                <a:solidFill>
                  <a:schemeClr val="tx2"/>
                </a:solidFill>
              </a:rPr>
              <a:t>Event Bus</a:t>
            </a:r>
            <a:br>
              <a:rPr lang="nl-NL" sz="1400" dirty="0" smtClean="0">
                <a:solidFill>
                  <a:schemeClr val="tx2"/>
                </a:solidFill>
              </a:rPr>
            </a:b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>
                <a:solidFill>
                  <a:schemeClr val="tx2"/>
                </a:solidFill>
              </a:rPr>
              <a:t>Cache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00" dirty="0" smtClean="0">
              <a:solidFill>
                <a:schemeClr val="tx2"/>
              </a:solidFill>
            </a:endParaRPr>
          </a:p>
          <a:p>
            <a:pPr algn="ctr"/>
            <a:r>
              <a:rPr lang="nl-NL" sz="1400" dirty="0" err="1" smtClean="0">
                <a:solidFill>
                  <a:schemeClr val="tx2"/>
                </a:solidFill>
              </a:rPr>
              <a:t>EventHub</a:t>
            </a:r>
            <a:r>
              <a:rPr lang="nl-NL" sz="1400" dirty="0" smtClean="0">
                <a:solidFill>
                  <a:schemeClr val="tx2"/>
                </a:solidFill>
              </a:rPr>
              <a:t> CS</a:t>
            </a:r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748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0" grpId="0" animBg="1"/>
      <p:bldP spid="71" grpId="0" animBg="1"/>
      <p:bldP spid="72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nl-NL" dirty="0" smtClean="0"/>
              <a:t>Routing Slip </a:t>
            </a:r>
            <a:r>
              <a:rPr lang="nl-NL" dirty="0" err="1" smtClean="0"/>
              <a:t>published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workflow </a:t>
            </a:r>
            <a:r>
              <a:rPr lang="nl-NL" dirty="0" err="1" smtClean="0"/>
              <a:t>Launcher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810"/>
          <a:stretch/>
        </p:blipFill>
        <p:spPr bwMode="auto">
          <a:xfrm>
            <a:off x="1081722" y="1737360"/>
            <a:ext cx="12009437" cy="8175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28"/>
          <a:stretch/>
        </p:blipFill>
        <p:spPr bwMode="auto">
          <a:xfrm>
            <a:off x="8898648" y="2316480"/>
            <a:ext cx="10452025" cy="662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599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loud 79"/>
          <p:cNvSpPr/>
          <p:nvPr/>
        </p:nvSpPr>
        <p:spPr>
          <a:xfrm>
            <a:off x="3189302" y="35436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loud 78"/>
          <p:cNvSpPr/>
          <p:nvPr/>
        </p:nvSpPr>
        <p:spPr>
          <a:xfrm>
            <a:off x="472440" y="27003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Choreographed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186" y="28171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iftt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367" y="34686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1752599" y="33070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2667000" y="2651760"/>
            <a:ext cx="1447800" cy="396240"/>
          </a:xfrm>
          <a:prstGeom prst="wedgeRectCallout">
            <a:avLst>
              <a:gd name="adj1" fmla="val -48740"/>
              <a:gd name="adj2" fmla="val 12019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#</a:t>
            </a:r>
            <a:r>
              <a:rPr lang="nl-NL" sz="2000" dirty="0" smtClean="0"/>
              <a:t>hashtag</a:t>
            </a:r>
            <a:endParaRPr lang="en-US" sz="2000" dirty="0"/>
          </a:p>
        </p:txBody>
      </p:sp>
      <p:sp>
        <p:nvSpPr>
          <p:cNvPr id="9" name="Rectangle 8"/>
          <p:cNvSpPr/>
          <p:nvPr/>
        </p:nvSpPr>
        <p:spPr>
          <a:xfrm>
            <a:off x="3234690" y="7673340"/>
            <a:ext cx="121005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234690" y="5634990"/>
            <a:ext cx="88011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234690" y="5634990"/>
            <a:ext cx="880110" cy="22479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482840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482840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8" name="Cloud 17"/>
          <p:cNvSpPr/>
          <p:nvPr/>
        </p:nvSpPr>
        <p:spPr>
          <a:xfrm>
            <a:off x="7867650" y="1859280"/>
            <a:ext cx="8347710" cy="2461260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9284970" y="276606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9284970" y="276606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1264920" y="5469255"/>
            <a:ext cx="1211580" cy="647700"/>
          </a:xfrm>
          <a:prstGeom prst="wedgeRectCallout">
            <a:avLst>
              <a:gd name="adj1" fmla="val 128224"/>
              <a:gd name="adj2" fmla="val 4602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2762250" y="50444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13978890" y="5859780"/>
            <a:ext cx="1356360" cy="56769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endParaRPr lang="nl-NL" sz="1200" dirty="0">
              <a:solidFill>
                <a:schemeClr val="tx2"/>
              </a:solidFill>
            </a:endParaRPr>
          </a:p>
          <a:p>
            <a:pPr algn="r"/>
            <a:endParaRPr lang="nl-NL" sz="1200" dirty="0" smtClean="0">
              <a:solidFill>
                <a:schemeClr val="tx2"/>
              </a:solidFill>
            </a:endParaRPr>
          </a:p>
          <a:p>
            <a:pPr algn="r"/>
            <a:r>
              <a:rPr lang="nl-NL" sz="1200" dirty="0" smtClean="0">
                <a:solidFill>
                  <a:schemeClr val="tx2"/>
                </a:solidFill>
              </a:rPr>
              <a:t>Event Bus</a:t>
            </a:r>
            <a:br>
              <a:rPr lang="nl-NL" sz="1200" dirty="0" smtClean="0">
                <a:solidFill>
                  <a:schemeClr val="tx2"/>
                </a:solidFill>
              </a:rPr>
            </a:b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46" name="Rectangular Callout 45"/>
          <p:cNvSpPr/>
          <p:nvPr/>
        </p:nvSpPr>
        <p:spPr>
          <a:xfrm>
            <a:off x="1965960" y="690372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sp>
        <p:nvSpPr>
          <p:cNvPr id="47" name="Rectangular Callout 46"/>
          <p:cNvSpPr/>
          <p:nvPr/>
        </p:nvSpPr>
        <p:spPr>
          <a:xfrm>
            <a:off x="7852410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54" name="Rectangular Callout 53"/>
          <p:cNvSpPr/>
          <p:nvPr/>
        </p:nvSpPr>
        <p:spPr>
          <a:xfrm>
            <a:off x="8261508" y="3817619"/>
            <a:ext cx="1217772" cy="712783"/>
          </a:xfrm>
          <a:prstGeom prst="wedgeRectCallout">
            <a:avLst>
              <a:gd name="adj1" fmla="val 52522"/>
              <a:gd name="adj2" fmla="val -10795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 </a:t>
            </a:r>
            <a:endParaRPr lang="en-US" sz="1400" dirty="0"/>
          </a:p>
        </p:txBody>
      </p:sp>
      <p:sp>
        <p:nvSpPr>
          <p:cNvPr id="55" name="Rounded Rectangle 54"/>
          <p:cNvSpPr/>
          <p:nvPr/>
        </p:nvSpPr>
        <p:spPr>
          <a:xfrm>
            <a:off x="11654790" y="2809875"/>
            <a:ext cx="132588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325350" y="2809875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1654790" y="2809875"/>
            <a:ext cx="655320" cy="28956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3978890" y="2892609"/>
            <a:ext cx="135636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34" name="Rectangular Callout 33"/>
          <p:cNvSpPr/>
          <p:nvPr/>
        </p:nvSpPr>
        <p:spPr>
          <a:xfrm>
            <a:off x="15769590" y="3162300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Oracle </a:t>
            </a:r>
            <a:r>
              <a:rPr lang="nl-NL" sz="1400" dirty="0" err="1" smtClean="0"/>
              <a:t>Coherence</a:t>
            </a:r>
            <a:endParaRPr lang="en-US" sz="1400" dirty="0"/>
          </a:p>
        </p:txBody>
      </p:sp>
      <p:sp>
        <p:nvSpPr>
          <p:cNvPr id="8" name="Freeform 7"/>
          <p:cNvSpPr/>
          <p:nvPr/>
        </p:nvSpPr>
        <p:spPr>
          <a:xfrm>
            <a:off x="12710160" y="3108310"/>
            <a:ext cx="1310640" cy="473090"/>
          </a:xfrm>
          <a:custGeom>
            <a:avLst/>
            <a:gdLst>
              <a:gd name="connsiteX0" fmla="*/ 0 w 1310640"/>
              <a:gd name="connsiteY0" fmla="*/ 473090 h 473090"/>
              <a:gd name="connsiteX1" fmla="*/ 853440 w 1310640"/>
              <a:gd name="connsiteY1" fmla="*/ 46370 h 473090"/>
              <a:gd name="connsiteX2" fmla="*/ 1310640 w 1310640"/>
              <a:gd name="connsiteY2" fmla="*/ 31130 h 47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10640" h="473090">
                <a:moveTo>
                  <a:pt x="0" y="473090"/>
                </a:moveTo>
                <a:cubicBezTo>
                  <a:pt x="317500" y="296560"/>
                  <a:pt x="635000" y="120030"/>
                  <a:pt x="853440" y="46370"/>
                </a:cubicBezTo>
                <a:cubicBezTo>
                  <a:pt x="1071880" y="-27290"/>
                  <a:pt x="1191260" y="1920"/>
                  <a:pt x="1310640" y="311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3198" y="5848610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60"/>
          <p:cNvSpPr/>
          <p:nvPr/>
        </p:nvSpPr>
        <p:spPr>
          <a:xfrm>
            <a:off x="13978890" y="1999297"/>
            <a:ext cx="1356360" cy="652463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200" dirty="0" smtClean="0">
              <a:solidFill>
                <a:schemeClr val="tx2"/>
              </a:solidFill>
            </a:endParaRPr>
          </a:p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EventHub</a:t>
            </a:r>
            <a:r>
              <a:rPr lang="nl-NL" sz="1200" dirty="0" smtClean="0">
                <a:solidFill>
                  <a:schemeClr val="tx2"/>
                </a:solidFill>
              </a:rPr>
              <a:t> CS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62" name="Rectangular Callout 61"/>
          <p:cNvSpPr/>
          <p:nvPr/>
        </p:nvSpPr>
        <p:spPr>
          <a:xfrm>
            <a:off x="15769590" y="2371725"/>
            <a:ext cx="1146810" cy="483870"/>
          </a:xfrm>
          <a:prstGeom prst="wedgeRectCallout">
            <a:avLst>
              <a:gd name="adj1" fmla="val -104689"/>
              <a:gd name="adj2" fmla="val -4573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Apache </a:t>
            </a:r>
            <a:r>
              <a:rPr lang="nl-NL" sz="1400" dirty="0" err="1" smtClean="0"/>
              <a:t>Kafka</a:t>
            </a:r>
            <a:endParaRPr lang="en-US" sz="1400" dirty="0"/>
          </a:p>
        </p:txBody>
      </p:sp>
      <p:sp>
        <p:nvSpPr>
          <p:cNvPr id="63" name="Rectangular Callout 62"/>
          <p:cNvSpPr/>
          <p:nvPr/>
        </p:nvSpPr>
        <p:spPr>
          <a:xfrm>
            <a:off x="11090910" y="4043988"/>
            <a:ext cx="1268730" cy="605164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 in ACCS</a:t>
            </a:r>
            <a:endParaRPr lang="en-US" sz="1400" dirty="0"/>
          </a:p>
        </p:txBody>
      </p:sp>
      <p:cxnSp>
        <p:nvCxnSpPr>
          <p:cNvPr id="2048" name="Straight Connector 2047"/>
          <p:cNvCxnSpPr/>
          <p:nvPr/>
        </p:nvCxnSpPr>
        <p:spPr>
          <a:xfrm>
            <a:off x="1361771" y="4892040"/>
            <a:ext cx="15554629" cy="762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TextBox 2048"/>
          <p:cNvSpPr txBox="1"/>
          <p:nvPr/>
        </p:nvSpPr>
        <p:spPr>
          <a:xfrm>
            <a:off x="15123223" y="4925676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On </a:t>
            </a:r>
            <a:r>
              <a:rPr lang="nl-NL" dirty="0" err="1" smtClean="0"/>
              <a:t>premises</a:t>
            </a:r>
            <a:endParaRPr lang="en-US" dirty="0" err="1" smtClean="0"/>
          </a:p>
        </p:txBody>
      </p:sp>
      <p:sp>
        <p:nvSpPr>
          <p:cNvPr id="67" name="Rectangular Callout 66"/>
          <p:cNvSpPr/>
          <p:nvPr/>
        </p:nvSpPr>
        <p:spPr>
          <a:xfrm>
            <a:off x="12466320" y="1999297"/>
            <a:ext cx="1344548" cy="647700"/>
          </a:xfrm>
          <a:prstGeom prst="wedgeRectCallout">
            <a:avLst>
              <a:gd name="adj1" fmla="val -40330"/>
              <a:gd name="adj2" fmla="val 81324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TweetBoard</a:t>
            </a:r>
            <a:endParaRPr lang="en-US" sz="1600" b="1" dirty="0"/>
          </a:p>
        </p:txBody>
      </p:sp>
      <p:sp>
        <p:nvSpPr>
          <p:cNvPr id="68" name="Rectangular Callout 67"/>
          <p:cNvSpPr/>
          <p:nvPr/>
        </p:nvSpPr>
        <p:spPr>
          <a:xfrm>
            <a:off x="8606790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Validate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69" name="Lightning Bolt 68"/>
          <p:cNvSpPr/>
          <p:nvPr/>
        </p:nvSpPr>
        <p:spPr>
          <a:xfrm>
            <a:off x="3904869" y="595503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>
            <a:off x="4212189" y="599465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ightning Bolt 70"/>
          <p:cNvSpPr/>
          <p:nvPr/>
        </p:nvSpPr>
        <p:spPr>
          <a:xfrm>
            <a:off x="13810869" y="56160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ight Arrow 71"/>
          <p:cNvSpPr/>
          <p:nvPr/>
        </p:nvSpPr>
        <p:spPr>
          <a:xfrm>
            <a:off x="13698328" y="582556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ightning Bolt 72"/>
          <p:cNvSpPr/>
          <p:nvPr/>
        </p:nvSpPr>
        <p:spPr>
          <a:xfrm>
            <a:off x="7242810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ight Arrow 73"/>
          <p:cNvSpPr/>
          <p:nvPr/>
        </p:nvSpPr>
        <p:spPr>
          <a:xfrm>
            <a:off x="7130269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Lightning Bolt 74"/>
          <p:cNvSpPr/>
          <p:nvPr/>
        </p:nvSpPr>
        <p:spPr>
          <a:xfrm>
            <a:off x="7809739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>
            <a:off x="8117059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ular Callout 76"/>
          <p:cNvSpPr/>
          <p:nvPr/>
        </p:nvSpPr>
        <p:spPr>
          <a:xfrm>
            <a:off x="10134162" y="1782206"/>
            <a:ext cx="1211580" cy="647700"/>
          </a:xfrm>
          <a:prstGeom prst="wedgeRectCallout">
            <a:avLst>
              <a:gd name="adj1" fmla="val -70518"/>
              <a:gd name="adj2" fmla="val 189559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EventBridge</a:t>
            </a:r>
            <a:endParaRPr lang="en-US" sz="1400" dirty="0"/>
          </a:p>
        </p:txBody>
      </p:sp>
      <p:sp>
        <p:nvSpPr>
          <p:cNvPr id="78" name="Rectangular Callout 77"/>
          <p:cNvSpPr/>
          <p:nvPr/>
        </p:nvSpPr>
        <p:spPr>
          <a:xfrm>
            <a:off x="8836818" y="2148840"/>
            <a:ext cx="754380" cy="449580"/>
          </a:xfrm>
          <a:prstGeom prst="wedgeRectCallout">
            <a:avLst>
              <a:gd name="adj1" fmla="val 35028"/>
              <a:gd name="adj2" fmla="val 10341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2051" name="Freeform 2050"/>
          <p:cNvSpPr/>
          <p:nvPr/>
        </p:nvSpPr>
        <p:spPr>
          <a:xfrm>
            <a:off x="5775960" y="2412891"/>
            <a:ext cx="3520440" cy="1534269"/>
          </a:xfrm>
          <a:custGeom>
            <a:avLst/>
            <a:gdLst>
              <a:gd name="connsiteX0" fmla="*/ 0 w 4434840"/>
              <a:gd name="connsiteY0" fmla="*/ 1534269 h 1534269"/>
              <a:gd name="connsiteX1" fmla="*/ 1722120 w 4434840"/>
              <a:gd name="connsiteY1" fmla="*/ 55989 h 1534269"/>
              <a:gd name="connsiteX2" fmla="*/ 4434840 w 4434840"/>
              <a:gd name="connsiteY2" fmla="*/ 452229 h 153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34840" h="1534269">
                <a:moveTo>
                  <a:pt x="0" y="1534269"/>
                </a:moveTo>
                <a:cubicBezTo>
                  <a:pt x="491490" y="885299"/>
                  <a:pt x="982980" y="236329"/>
                  <a:pt x="1722120" y="55989"/>
                </a:cubicBezTo>
                <a:cubicBezTo>
                  <a:pt x="2461260" y="-124351"/>
                  <a:pt x="3448050" y="163939"/>
                  <a:pt x="4434840" y="452229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0799" y="1976776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ounded Rectangle 84"/>
          <p:cNvSpPr/>
          <p:nvPr/>
        </p:nvSpPr>
        <p:spPr>
          <a:xfrm>
            <a:off x="10413053" y="630174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ounded Rectangle 85"/>
          <p:cNvSpPr/>
          <p:nvPr/>
        </p:nvSpPr>
        <p:spPr>
          <a:xfrm>
            <a:off x="10413053" y="630174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8" name="Rectangular Callout 87"/>
          <p:cNvSpPr/>
          <p:nvPr/>
        </p:nvSpPr>
        <p:spPr>
          <a:xfrm>
            <a:off x="10782623" y="5730240"/>
            <a:ext cx="754380" cy="449580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REST/JSON</a:t>
            </a:r>
            <a:endParaRPr lang="en-US" sz="1400" dirty="0"/>
          </a:p>
        </p:txBody>
      </p:sp>
      <p:sp>
        <p:nvSpPr>
          <p:cNvPr id="89" name="Rectangular Callout 88"/>
          <p:cNvSpPr/>
          <p:nvPr/>
        </p:nvSpPr>
        <p:spPr>
          <a:xfrm>
            <a:off x="11537003" y="6301740"/>
            <a:ext cx="1211580" cy="647700"/>
          </a:xfrm>
          <a:prstGeom prst="wedgeRectCallout">
            <a:avLst>
              <a:gd name="adj1" fmla="val -99449"/>
              <a:gd name="adj2" fmla="val 17793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err="1" smtClean="0"/>
              <a:t>Enrich</a:t>
            </a:r>
            <a:r>
              <a:rPr lang="nl-NL" sz="1600" b="1" dirty="0" smtClean="0"/>
              <a:t/>
            </a:r>
            <a:br>
              <a:rPr lang="nl-NL" sz="1600" b="1" dirty="0" smtClean="0"/>
            </a:br>
            <a:r>
              <a:rPr lang="nl-NL" sz="1600" b="1" dirty="0" smtClean="0"/>
              <a:t>Tweet</a:t>
            </a:r>
            <a:endParaRPr lang="en-US" sz="1600" b="1" dirty="0"/>
          </a:p>
        </p:txBody>
      </p:sp>
      <p:sp>
        <p:nvSpPr>
          <p:cNvPr id="90" name="Lightning Bolt 89"/>
          <p:cNvSpPr/>
          <p:nvPr/>
        </p:nvSpPr>
        <p:spPr>
          <a:xfrm>
            <a:off x="10173023" y="631906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ight Arrow 90"/>
          <p:cNvSpPr/>
          <p:nvPr/>
        </p:nvSpPr>
        <p:spPr>
          <a:xfrm>
            <a:off x="10060482" y="652861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Lightning Bolt 91"/>
          <p:cNvSpPr/>
          <p:nvPr/>
        </p:nvSpPr>
        <p:spPr>
          <a:xfrm>
            <a:off x="10739952" y="69494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ight Arrow 92"/>
          <p:cNvSpPr/>
          <p:nvPr/>
        </p:nvSpPr>
        <p:spPr>
          <a:xfrm>
            <a:off x="11047272" y="698906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55" name="Straight Arrow Connector 2054"/>
          <p:cNvCxnSpPr/>
          <p:nvPr/>
        </p:nvCxnSpPr>
        <p:spPr>
          <a:xfrm flipH="1">
            <a:off x="4114800" y="3162300"/>
            <a:ext cx="5170170" cy="2725953"/>
          </a:xfrm>
          <a:prstGeom prst="straightConnector1">
            <a:avLst/>
          </a:prstGeom>
          <a:noFill/>
          <a:ln w="38100"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6" name="Rounded Rectangle 95"/>
          <p:cNvSpPr/>
          <p:nvPr/>
        </p:nvSpPr>
        <p:spPr>
          <a:xfrm>
            <a:off x="5519867" y="6288405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Lightning Bolt 97"/>
          <p:cNvSpPr/>
          <p:nvPr/>
        </p:nvSpPr>
        <p:spPr>
          <a:xfrm>
            <a:off x="5279837" y="630572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>
            <a:off x="5167296" y="6515277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Lightning Bolt 99"/>
          <p:cNvSpPr/>
          <p:nvPr/>
        </p:nvSpPr>
        <p:spPr>
          <a:xfrm>
            <a:off x="5846766" y="693610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ight Arrow 100"/>
          <p:cNvSpPr/>
          <p:nvPr/>
        </p:nvSpPr>
        <p:spPr>
          <a:xfrm>
            <a:off x="6154086" y="6975732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ular Callout 101"/>
          <p:cNvSpPr/>
          <p:nvPr/>
        </p:nvSpPr>
        <p:spPr>
          <a:xfrm>
            <a:off x="6080759" y="5524760"/>
            <a:ext cx="1211580" cy="647700"/>
          </a:xfrm>
          <a:prstGeom prst="wedgeRectCallout">
            <a:avLst>
              <a:gd name="adj1" fmla="val -65487"/>
              <a:gd name="adj2" fmla="val 107205"/>
            </a:avLst>
          </a:prstGeom>
          <a:solidFill>
            <a:schemeClr val="accent4"/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Workflow </a:t>
            </a:r>
            <a:r>
              <a:rPr lang="nl-NL" sz="1600" b="1" dirty="0" err="1" smtClean="0"/>
              <a:t>Launcher</a:t>
            </a:r>
            <a:endParaRPr lang="en-US" sz="1600" b="1" dirty="0"/>
          </a:p>
        </p:txBody>
      </p:sp>
      <p:sp>
        <p:nvSpPr>
          <p:cNvPr id="103" name="Lightning Bolt 102"/>
          <p:cNvSpPr/>
          <p:nvPr/>
        </p:nvSpPr>
        <p:spPr>
          <a:xfrm>
            <a:off x="9675818" y="335061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>
            <a:off x="9983138" y="3390244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Lightning Bolt 104"/>
          <p:cNvSpPr/>
          <p:nvPr/>
        </p:nvSpPr>
        <p:spPr>
          <a:xfrm>
            <a:off x="13978890" y="16588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ight Arrow 105"/>
          <p:cNvSpPr/>
          <p:nvPr/>
        </p:nvSpPr>
        <p:spPr>
          <a:xfrm>
            <a:off x="13866349" y="186841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Lightning Bolt 106"/>
          <p:cNvSpPr/>
          <p:nvPr/>
        </p:nvSpPr>
        <p:spPr>
          <a:xfrm>
            <a:off x="11444859" y="299913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ight Arrow 107"/>
          <p:cNvSpPr/>
          <p:nvPr/>
        </p:nvSpPr>
        <p:spPr>
          <a:xfrm>
            <a:off x="11332318" y="3208686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ular Callout 108"/>
          <p:cNvSpPr/>
          <p:nvPr/>
        </p:nvSpPr>
        <p:spPr>
          <a:xfrm>
            <a:off x="4123647" y="7353300"/>
            <a:ext cx="1268730" cy="449580"/>
          </a:xfrm>
          <a:prstGeom prst="wedgeRectCallout">
            <a:avLst>
              <a:gd name="adj1" fmla="val 66149"/>
              <a:gd name="adj2" fmla="val -1508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NodeJS</a:t>
            </a:r>
            <a:r>
              <a:rPr lang="nl-NL" sz="1400" dirty="0" smtClean="0"/>
              <a:t> &amp; Express</a:t>
            </a:r>
            <a:endParaRPr lang="en-US" sz="1400" dirty="0"/>
          </a:p>
        </p:txBody>
      </p:sp>
      <p:grpSp>
        <p:nvGrpSpPr>
          <p:cNvPr id="3" name="Group 2"/>
          <p:cNvGrpSpPr/>
          <p:nvPr/>
        </p:nvGrpSpPr>
        <p:grpSpPr>
          <a:xfrm>
            <a:off x="3124699" y="3441297"/>
            <a:ext cx="532402" cy="544476"/>
            <a:chOff x="5167295" y="2165209"/>
            <a:chExt cx="532402" cy="544476"/>
          </a:xfrm>
        </p:grpSpPr>
        <p:sp>
          <p:nvSpPr>
            <p:cNvPr id="81" name="Lightning Bolt 80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ight Arrow 81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870394" y="2577642"/>
            <a:ext cx="532402" cy="544476"/>
            <a:chOff x="5167295" y="2165209"/>
            <a:chExt cx="532402" cy="544476"/>
          </a:xfrm>
        </p:grpSpPr>
        <p:sp>
          <p:nvSpPr>
            <p:cNvPr id="94" name="Lightning Bolt 93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ight Arrow 94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13712689" y="2308701"/>
            <a:ext cx="532402" cy="544476"/>
            <a:chOff x="5167295" y="2165209"/>
            <a:chExt cx="532402" cy="544476"/>
          </a:xfrm>
        </p:grpSpPr>
        <p:sp>
          <p:nvSpPr>
            <p:cNvPr id="110" name="Lightning Bolt 109"/>
            <p:cNvSpPr/>
            <p:nvPr/>
          </p:nvSpPr>
          <p:spPr>
            <a:xfrm>
              <a:off x="5279836" y="2165209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5167295" y="2374759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306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90" grpId="0" animBg="1"/>
      <p:bldP spid="91" grpId="0" animBg="1"/>
      <p:bldP spid="92" grpId="0" animBg="1"/>
      <p:bldP spid="93" grpId="0" animBg="1"/>
      <p:bldP spid="107" grpId="0" animBg="1"/>
      <p:bldP spid="10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063269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6979920" y="4763448"/>
            <a:ext cx="787908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Topology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54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7135767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4859000" y="4807479"/>
            <a:ext cx="1671799" cy="1094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5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5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52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8834865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202251" y="555265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29811" y="455260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513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74853" y="6906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60152" y="6904800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76" y="5597587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10514189" y="5813965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881575" y="5597587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409135" y="4597534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37" y="6149888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39476" y="6949728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16" y="559780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12234729" y="5814186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2602115" y="5597808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129675" y="4597755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77" y="6150109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60016" y="6949949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7" y="7258672"/>
            <a:ext cx="2010421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99168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820234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541300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3262366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9176794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2100394" y="2143151"/>
            <a:ext cx="2195469" cy="6968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Cache</a:t>
            </a: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Cloud Service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40638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3262366" y="2886590"/>
            <a:ext cx="0" cy="30368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Image result for logo virtual box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9147" y="7781285"/>
            <a:ext cx="1279705" cy="127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redis-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97" y="8192510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61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8" grpId="0" animBg="1"/>
      <p:bldP spid="19" grpId="0" animBg="1"/>
      <p:bldP spid="30" grpId="0" animBg="1"/>
      <p:bldP spid="34" grpId="0"/>
      <p:bldP spid="36" grpId="0"/>
      <p:bldP spid="38" grpId="0" animBg="1"/>
      <p:bldP spid="42" grpId="0"/>
      <p:bldP spid="44" grpId="0" animBg="1"/>
      <p:bldP spid="48" grpId="0"/>
      <p:bldP spid="62" grpId="0" animBg="1"/>
      <p:bldP spid="56" grpId="0" animBg="1"/>
      <p:bldP spid="57" grpId="0" animBg="1"/>
      <p:bldP spid="6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418586" y="8156560"/>
            <a:ext cx="10632694" cy="121080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Event Bus</a:t>
            </a:r>
            <a:endParaRPr lang="en-US" dirty="0"/>
          </a:p>
        </p:txBody>
      </p:sp>
      <p:sp>
        <p:nvSpPr>
          <p:cNvPr id="10" name="Cube 9"/>
          <p:cNvSpPr/>
          <p:nvPr/>
        </p:nvSpPr>
        <p:spPr>
          <a:xfrm>
            <a:off x="6979920" y="4763448"/>
            <a:ext cx="787908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Logging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Microservice Platform</a:t>
            </a:r>
            <a:endParaRPr lang="en-US" dirty="0"/>
          </a:p>
        </p:txBody>
      </p:sp>
      <p:pic>
        <p:nvPicPr>
          <p:cNvPr id="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254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/>
          <p:cNvSpPr/>
          <p:nvPr/>
        </p:nvSpPr>
        <p:spPr>
          <a:xfrm rot="2159634">
            <a:off x="7135767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3613682" y="3855139"/>
            <a:ext cx="1387079" cy="908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8352" y="8156560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048160" y="5485195"/>
            <a:ext cx="2748537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EventBridge</a:t>
            </a:r>
            <a:endParaRPr lang="nl-NL" dirty="0" smtClean="0"/>
          </a:p>
          <a:p>
            <a:pPr algn="ctr"/>
            <a:endParaRPr lang="en-US" dirty="0"/>
          </a:p>
        </p:txBody>
      </p:sp>
      <p:pic>
        <p:nvPicPr>
          <p:cNvPr id="17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89" y="5866301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loud 20"/>
          <p:cNvSpPr/>
          <p:nvPr/>
        </p:nvSpPr>
        <p:spPr>
          <a:xfrm>
            <a:off x="2669651" y="2628212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loud 21"/>
          <p:cNvSpPr/>
          <p:nvPr/>
        </p:nvSpPr>
        <p:spPr>
          <a:xfrm>
            <a:off x="455709" y="1784937"/>
            <a:ext cx="1889760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55" y="1901787"/>
            <a:ext cx="909170" cy="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logo ifttt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716" y="2553278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reeform 24"/>
          <p:cNvSpPr/>
          <p:nvPr/>
        </p:nvSpPr>
        <p:spPr>
          <a:xfrm>
            <a:off x="1735868" y="2391680"/>
            <a:ext cx="2060829" cy="430530"/>
          </a:xfrm>
          <a:custGeom>
            <a:avLst/>
            <a:gdLst>
              <a:gd name="connsiteX0" fmla="*/ 0 w 1264920"/>
              <a:gd name="connsiteY0" fmla="*/ 0 h 320040"/>
              <a:gd name="connsiteX1" fmla="*/ 792480 w 1264920"/>
              <a:gd name="connsiteY1" fmla="*/ 60960 h 320040"/>
              <a:gd name="connsiteX2" fmla="*/ 1264920 w 1264920"/>
              <a:gd name="connsiteY2" fmla="*/ 320040 h 320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64920" h="320040">
                <a:moveTo>
                  <a:pt x="0" y="0"/>
                </a:moveTo>
                <a:cubicBezTo>
                  <a:pt x="290830" y="3810"/>
                  <a:pt x="581660" y="7620"/>
                  <a:pt x="792480" y="60960"/>
                </a:cubicBezTo>
                <a:cubicBezTo>
                  <a:pt x="1003300" y="114300"/>
                  <a:pt x="1264920" y="320040"/>
                  <a:pt x="1264920" y="32004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15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352" y="5552659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 rot="2159634">
            <a:off x="8834865" y="5769037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9202251" y="555265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8729811" y="455260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8513" y="6104960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974853" y="6906099"/>
            <a:ext cx="1253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Workflow</a:t>
            </a:r>
            <a:br>
              <a:rPr lang="nl-NL" sz="2000" dirty="0" smtClean="0"/>
            </a:br>
            <a:r>
              <a:rPr lang="nl-NL" sz="2000" dirty="0" err="1" smtClean="0"/>
              <a:t>Launcher</a:t>
            </a:r>
            <a:endParaRPr lang="en-US" sz="2000" dirty="0" err="1" smtClean="0"/>
          </a:p>
        </p:txBody>
      </p:sp>
      <p:sp>
        <p:nvSpPr>
          <p:cNvPr id="36" name="TextBox 35"/>
          <p:cNvSpPr txBox="1"/>
          <p:nvPr/>
        </p:nvSpPr>
        <p:spPr>
          <a:xfrm>
            <a:off x="8860152" y="6904800"/>
            <a:ext cx="11977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Validator</a:t>
            </a:r>
            <a:endParaRPr lang="en-US" sz="2000" dirty="0" err="1" smtClean="0"/>
          </a:p>
        </p:txBody>
      </p:sp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5676" y="5597587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Oval 37"/>
          <p:cNvSpPr/>
          <p:nvPr/>
        </p:nvSpPr>
        <p:spPr>
          <a:xfrm rot="2159634">
            <a:off x="10514189" y="5813965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10881575" y="5597587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10409135" y="4597534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7837" y="6149888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/>
          <p:cNvSpPr txBox="1"/>
          <p:nvPr/>
        </p:nvSpPr>
        <p:spPr>
          <a:xfrm>
            <a:off x="10539476" y="6949728"/>
            <a:ext cx="11400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err="1" smtClean="0"/>
              <a:t>Enricher</a:t>
            </a:r>
            <a:endParaRPr lang="en-US" sz="2000" dirty="0" err="1" smtClean="0"/>
          </a:p>
        </p:txBody>
      </p:sp>
      <p:pic>
        <p:nvPicPr>
          <p:cNvPr id="43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216" y="559780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/>
          <p:cNvSpPr/>
          <p:nvPr/>
        </p:nvSpPr>
        <p:spPr>
          <a:xfrm rot="2159634">
            <a:off x="12234729" y="5814186"/>
            <a:ext cx="1926802" cy="1121742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12602115" y="5597808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2129675" y="4597755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8377" y="6150109"/>
            <a:ext cx="1079505" cy="539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/>
          <p:cNvSpPr txBox="1"/>
          <p:nvPr/>
        </p:nvSpPr>
        <p:spPr>
          <a:xfrm>
            <a:off x="12260016" y="6949949"/>
            <a:ext cx="883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Tweet</a:t>
            </a:r>
          </a:p>
          <a:p>
            <a:r>
              <a:rPr lang="nl-NL" sz="2000" dirty="0" smtClean="0"/>
              <a:t>Board</a:t>
            </a:r>
          </a:p>
        </p:txBody>
      </p:sp>
      <p:cxnSp>
        <p:nvCxnSpPr>
          <p:cNvPr id="50" name="Elbow Connector 49"/>
          <p:cNvCxnSpPr>
            <a:endCxn id="20" idx="1"/>
          </p:cNvCxnSpPr>
          <p:nvPr/>
        </p:nvCxnSpPr>
        <p:spPr>
          <a:xfrm rot="16200000" flipH="1">
            <a:off x="1915297" y="7258672"/>
            <a:ext cx="2010421" cy="996158"/>
          </a:xfrm>
          <a:prstGeom prst="bent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8099168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9820234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1541300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3262366" y="6419985"/>
            <a:ext cx="0" cy="1736575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loud 61"/>
          <p:cNvSpPr/>
          <p:nvPr/>
        </p:nvSpPr>
        <p:spPr>
          <a:xfrm>
            <a:off x="6158456" y="1627901"/>
            <a:ext cx="11001784" cy="251737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11707936" y="2143151"/>
            <a:ext cx="2195469" cy="69684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Cache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9982561" y="3031594"/>
            <a:ext cx="1988605" cy="828201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EventHub</a:t>
            </a:r>
            <a:r>
              <a:rPr lang="nl-NL" sz="2000" dirty="0" smtClean="0">
                <a:solidFill>
                  <a:schemeClr val="tx2"/>
                </a:solidFill>
              </a:rPr>
              <a:t> CS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58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71" y="3009073"/>
            <a:ext cx="862052" cy="45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4" name="Elbow Connector 63"/>
          <p:cNvCxnSpPr>
            <a:stCxn id="19" idx="3"/>
            <a:endCxn id="57" idx="1"/>
          </p:cNvCxnSpPr>
          <p:nvPr/>
        </p:nvCxnSpPr>
        <p:spPr>
          <a:xfrm flipV="1">
            <a:off x="3796697" y="3445695"/>
            <a:ext cx="6185864" cy="2672673"/>
          </a:xfrm>
          <a:prstGeom prst="bentConnector3">
            <a:avLst>
              <a:gd name="adj1" fmla="val 40638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6742807" y="2053537"/>
            <a:ext cx="2562861" cy="11821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EventBridge</a:t>
            </a:r>
            <a:endParaRPr lang="nl-NL" sz="2000" dirty="0" smtClean="0">
              <a:solidFill>
                <a:schemeClr val="tx2"/>
              </a:solidFill>
            </a:endParaRP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App Container CS</a:t>
            </a:r>
          </a:p>
          <a:p>
            <a:pPr algn="ctr"/>
            <a:endParaRPr lang="nl-NL" sz="2000" dirty="0">
              <a:solidFill>
                <a:schemeClr val="tx2"/>
              </a:solidFill>
            </a:endParaRPr>
          </a:p>
          <a:p>
            <a:pPr algn="ctr"/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70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663" y="2300239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Elbow Connector 72"/>
          <p:cNvCxnSpPr/>
          <p:nvPr/>
        </p:nvCxnSpPr>
        <p:spPr>
          <a:xfrm flipV="1">
            <a:off x="5379720" y="2593610"/>
            <a:ext cx="1363087" cy="549905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13262366" y="2886590"/>
            <a:ext cx="0" cy="303682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8449688" y="6435383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10283786" y="6450781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11995964" y="6466179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3662422" y="6481577"/>
            <a:ext cx="0" cy="1736575"/>
          </a:xfrm>
          <a:prstGeom prst="straightConnector1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14444382" y="1534494"/>
            <a:ext cx="2548218" cy="1018784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Log Analytics</a:t>
            </a:r>
          </a:p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Oracle Management Cloud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14859000" y="7789079"/>
            <a:ext cx="2301240" cy="126634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Logger</a:t>
            </a:r>
          </a:p>
          <a:p>
            <a:pPr algn="ctr"/>
            <a:endParaRPr lang="en-US" dirty="0"/>
          </a:p>
        </p:txBody>
      </p:sp>
      <p:pic>
        <p:nvPicPr>
          <p:cNvPr id="66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6332" y="8134342"/>
            <a:ext cx="2159009" cy="107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Elbow Connector 4"/>
          <p:cNvCxnSpPr>
            <a:stCxn id="20" idx="3"/>
            <a:endCxn id="65" idx="1"/>
          </p:cNvCxnSpPr>
          <p:nvPr/>
        </p:nvCxnSpPr>
        <p:spPr>
          <a:xfrm flipV="1">
            <a:off x="14051280" y="8422252"/>
            <a:ext cx="807720" cy="339710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65" idx="0"/>
            <a:endCxn id="63" idx="2"/>
          </p:cNvCxnSpPr>
          <p:nvPr/>
        </p:nvCxnSpPr>
        <p:spPr>
          <a:xfrm rot="16200000" flipV="1">
            <a:off x="13246156" y="5025614"/>
            <a:ext cx="5235801" cy="291129"/>
          </a:xfrm>
          <a:prstGeom prst="bentConnector3">
            <a:avLst/>
          </a:prstGeom>
          <a:ln w="28575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0" y="555052"/>
            <a:ext cx="2309666" cy="1072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" name="Picture 2" descr="redis-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697" y="8192510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868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Extremely</a:t>
            </a:r>
            <a:r>
              <a:rPr lang="nl-NL" dirty="0" smtClean="0"/>
              <a:t> </a:t>
            </a:r>
            <a:r>
              <a:rPr lang="nl-NL" dirty="0" err="1" smtClean="0"/>
              <a:t>decoupled</a:t>
            </a:r>
            <a:r>
              <a:rPr lang="nl-NL" dirty="0" smtClean="0"/>
              <a:t> (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, non </a:t>
            </a:r>
            <a:r>
              <a:rPr lang="nl-NL" dirty="0" err="1" smtClean="0"/>
              <a:t>owned</a:t>
            </a:r>
            <a:r>
              <a:rPr lang="nl-NL" dirty="0" smtClean="0"/>
              <a:t> microservices | IT </a:t>
            </a:r>
            <a:r>
              <a:rPr lang="nl-NL" dirty="0" err="1" smtClean="0"/>
              <a:t>components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Functionally</a:t>
            </a:r>
            <a:endParaRPr lang="nl-NL" dirty="0" smtClean="0"/>
          </a:p>
          <a:p>
            <a:pPr lvl="1"/>
            <a:r>
              <a:rPr lang="nl-NL" dirty="0" smtClean="0"/>
              <a:t>Non </a:t>
            </a:r>
            <a:r>
              <a:rPr lang="nl-NL" dirty="0" err="1" smtClean="0"/>
              <a:t>functionally</a:t>
            </a:r>
            <a:r>
              <a:rPr lang="nl-NL" dirty="0" smtClean="0"/>
              <a:t> – platform</a:t>
            </a:r>
          </a:p>
          <a:p>
            <a:pPr lvl="1"/>
            <a:r>
              <a:rPr lang="nl-NL" dirty="0" err="1" smtClean="0"/>
              <a:t>Stateless</a:t>
            </a:r>
            <a:r>
              <a:rPr lang="nl-NL" dirty="0" smtClean="0"/>
              <a:t> (</a:t>
            </a:r>
            <a:r>
              <a:rPr lang="nl-NL" dirty="0" err="1" smtClean="0"/>
              <a:t>especially</a:t>
            </a:r>
            <a:r>
              <a:rPr lang="nl-NL" dirty="0" smtClean="0"/>
              <a:t> </a:t>
            </a:r>
            <a:r>
              <a:rPr lang="nl-NL" dirty="0" err="1" smtClean="0"/>
              <a:t>session</a:t>
            </a:r>
            <a:r>
              <a:rPr lang="nl-NL" dirty="0" smtClean="0"/>
              <a:t>-state </a:t>
            </a:r>
            <a:r>
              <a:rPr lang="nl-NL" dirty="0" err="1" smtClean="0"/>
              <a:t>less</a:t>
            </a:r>
            <a:r>
              <a:rPr lang="nl-NL" dirty="0" smtClean="0"/>
              <a:t>)</a:t>
            </a:r>
          </a:p>
          <a:p>
            <a:r>
              <a:rPr lang="nl-NL" dirty="0" smtClean="0"/>
              <a:t>Stand </a:t>
            </a:r>
            <a:r>
              <a:rPr lang="nl-NL" dirty="0" err="1" smtClean="0"/>
              <a:t>alone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r>
              <a:rPr lang="nl-NL" dirty="0" smtClean="0"/>
              <a:t>, </a:t>
            </a:r>
            <a:r>
              <a:rPr lang="nl-NL" dirty="0" err="1" smtClean="0"/>
              <a:t>manageable</a:t>
            </a:r>
            <a:r>
              <a:rPr lang="nl-NL" dirty="0" smtClean="0"/>
              <a:t>, </a:t>
            </a:r>
            <a:r>
              <a:rPr lang="nl-NL" dirty="0" err="1" smtClean="0"/>
              <a:t>scalable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Container</a:t>
            </a:r>
          </a:p>
          <a:p>
            <a:r>
              <a:rPr lang="nl-NL" dirty="0" err="1" smtClean="0"/>
              <a:t>DevOps</a:t>
            </a:r>
            <a:r>
              <a:rPr lang="nl-NL" dirty="0" smtClean="0"/>
              <a:t> team</a:t>
            </a:r>
          </a:p>
          <a:p>
            <a:pPr lvl="1"/>
            <a:r>
              <a:rPr lang="nl-NL" dirty="0" smtClean="0"/>
              <a:t>“</a:t>
            </a:r>
            <a:r>
              <a:rPr lang="nl-NL" dirty="0" err="1" smtClean="0"/>
              <a:t>You</a:t>
            </a:r>
            <a:r>
              <a:rPr lang="nl-NL" dirty="0" smtClean="0"/>
              <a:t> </a:t>
            </a:r>
            <a:r>
              <a:rPr lang="nl-NL" dirty="0" err="1" smtClean="0"/>
              <a:t>build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run </a:t>
            </a:r>
            <a:r>
              <a:rPr lang="nl-NL" dirty="0" err="1" smtClean="0"/>
              <a:t>it</a:t>
            </a:r>
            <a:r>
              <a:rPr lang="nl-NL" dirty="0" smtClean="0"/>
              <a:t>, </a:t>
            </a:r>
            <a:r>
              <a:rPr lang="nl-NL" dirty="0" err="1" smtClean="0"/>
              <a:t>you</a:t>
            </a:r>
            <a:r>
              <a:rPr lang="nl-NL" dirty="0" smtClean="0"/>
              <a:t> fix |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8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664310" cy="1346288"/>
          </a:xfrm>
        </p:spPr>
        <p:txBody>
          <a:bodyPr/>
          <a:lstStyle/>
          <a:p>
            <a:r>
              <a:rPr lang="nl-NL" dirty="0" smtClean="0"/>
              <a:t>Demo Oracle Management Cloud Log Analytics System </a:t>
            </a:r>
            <a:r>
              <a:rPr lang="nl-NL" dirty="0"/>
              <a:t>events –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logging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069" y="2606040"/>
            <a:ext cx="12412375" cy="586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593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technical</a:t>
            </a:r>
            <a:r>
              <a:rPr lang="nl-NL" dirty="0" smtClean="0"/>
              <a:t> </a:t>
            </a:r>
            <a:r>
              <a:rPr lang="nl-NL" dirty="0" err="1" smtClean="0"/>
              <a:t>challenges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Dockerize</a:t>
            </a:r>
            <a:r>
              <a:rPr lang="nl-NL" dirty="0" smtClean="0"/>
              <a:t>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r>
              <a:rPr lang="nl-NL" dirty="0" smtClean="0"/>
              <a:t>Run Docker container images in </a:t>
            </a:r>
            <a:r>
              <a:rPr lang="nl-NL" dirty="0" err="1" smtClean="0"/>
              <a:t>Kubernetes</a:t>
            </a:r>
            <a:r>
              <a:rPr lang="nl-NL" dirty="0" smtClean="0"/>
              <a:t> cluster</a:t>
            </a:r>
          </a:p>
          <a:p>
            <a:pPr lvl="1"/>
            <a:r>
              <a:rPr lang="nl-NL" dirty="0" smtClean="0"/>
              <a:t>Pass environment variables </a:t>
            </a:r>
            <a:r>
              <a:rPr lang="nl-NL" dirty="0" err="1" smtClean="0"/>
              <a:t>and</a:t>
            </a:r>
            <a:r>
              <a:rPr lang="nl-NL" dirty="0" smtClean="0"/>
              <a:t> disk volumes</a:t>
            </a:r>
          </a:p>
          <a:p>
            <a:pPr lvl="1"/>
            <a:r>
              <a:rPr lang="nl-NL" dirty="0" err="1" smtClean="0"/>
              <a:t>Expose</a:t>
            </a:r>
            <a:r>
              <a:rPr lang="nl-NL" dirty="0" smtClean="0"/>
              <a:t> services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ports</a:t>
            </a:r>
            <a:endParaRPr lang="nl-NL" dirty="0" smtClean="0"/>
          </a:p>
          <a:p>
            <a:r>
              <a:rPr lang="nl-NL" dirty="0" smtClean="0"/>
              <a:t>Link </a:t>
            </a:r>
            <a:r>
              <a:rPr lang="nl-NL" dirty="0" err="1" smtClean="0"/>
              <a:t>NodeJS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r>
              <a:rPr lang="nl-NL" dirty="0" smtClean="0"/>
              <a:t> in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r>
              <a:rPr lang="nl-NL" dirty="0" smtClean="0"/>
              <a:t> Cluster in </a:t>
            </a:r>
            <a:r>
              <a:rPr lang="nl-NL" dirty="0" err="1" smtClean="0"/>
              <a:t>VirtualBox</a:t>
            </a:r>
            <a:endParaRPr lang="nl-NL" dirty="0" smtClean="0"/>
          </a:p>
          <a:p>
            <a:pPr lvl="1"/>
            <a:r>
              <a:rPr lang="nl-NL" dirty="0" err="1" smtClean="0"/>
              <a:t>Producing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Topic</a:t>
            </a:r>
          </a:p>
          <a:p>
            <a:pPr lvl="1"/>
            <a:r>
              <a:rPr lang="nl-NL" dirty="0" err="1" smtClean="0"/>
              <a:t>Kafka</a:t>
            </a:r>
            <a:r>
              <a:rPr lang="nl-NL" dirty="0" smtClean="0"/>
              <a:t> host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in /</a:t>
            </a:r>
            <a:r>
              <a:rPr lang="nl-NL" dirty="0" err="1" smtClean="0"/>
              <a:t>etc</a:t>
            </a:r>
            <a:r>
              <a:rPr lang="nl-NL" dirty="0" smtClean="0"/>
              <a:t>/</a:t>
            </a:r>
            <a:r>
              <a:rPr lang="nl-NL" dirty="0" err="1" smtClean="0"/>
              <a:t>hosts</a:t>
            </a:r>
            <a:r>
              <a:rPr lang="nl-NL" dirty="0" smtClean="0"/>
              <a:t> file in </a:t>
            </a:r>
            <a:r>
              <a:rPr lang="nl-NL" dirty="0"/>
              <a:t>Node.JS </a:t>
            </a:r>
            <a:r>
              <a:rPr lang="nl-NL" dirty="0" smtClean="0"/>
              <a:t>Docker Container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in-</a:t>
            </a:r>
            <a:r>
              <a:rPr lang="nl-NL" dirty="0" err="1" smtClean="0"/>
              <a:t>cloud</a:t>
            </a:r>
            <a:r>
              <a:rPr lang="nl-NL" dirty="0" smtClean="0"/>
              <a:t> cache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Pod</a:t>
            </a:r>
            <a:r>
              <a:rPr lang="nl-NL" dirty="0" smtClean="0"/>
              <a:t> members</a:t>
            </a:r>
          </a:p>
          <a:p>
            <a:pPr lvl="1"/>
            <a:r>
              <a:rPr lang="nl-NL" dirty="0" smtClean="0"/>
              <a:t>Share workflow </a:t>
            </a:r>
            <a:r>
              <a:rPr lang="nl-NL" dirty="0" err="1" smtClean="0"/>
              <a:t>instance</a:t>
            </a:r>
            <a:r>
              <a:rPr lang="nl-NL" dirty="0" smtClean="0"/>
              <a:t> state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two</a:t>
            </a:r>
            <a:r>
              <a:rPr lang="nl-NL" dirty="0" smtClean="0"/>
              <a:t>-way </a:t>
            </a:r>
            <a:r>
              <a:rPr lang="nl-NL" dirty="0" err="1" smtClean="0"/>
              <a:t>EventBridge</a:t>
            </a:r>
            <a:r>
              <a:rPr lang="nl-NL" dirty="0" smtClean="0"/>
              <a:t>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local</a:t>
            </a:r>
            <a:r>
              <a:rPr lang="nl-NL" dirty="0" smtClean="0"/>
              <a:t> microservices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2035" y="5251132"/>
            <a:ext cx="1387079" cy="123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0684" y="3471861"/>
            <a:ext cx="1905001" cy="1576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6463" y="2022473"/>
            <a:ext cx="2898775" cy="14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632" y="6747846"/>
            <a:ext cx="2355053" cy="123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is-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547" y="7983034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2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773659" cy="6311900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Microservices are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rapid</a:t>
            </a:r>
            <a:r>
              <a:rPr lang="nl-NL" dirty="0" smtClean="0"/>
              <a:t> </a:t>
            </a:r>
            <a:r>
              <a:rPr lang="nl-NL" dirty="0" err="1" smtClean="0"/>
              <a:t>rollout</a:t>
            </a:r>
            <a:r>
              <a:rPr lang="nl-NL" dirty="0" smtClean="0"/>
              <a:t> of </a:t>
            </a:r>
            <a:r>
              <a:rPr lang="nl-NL" dirty="0" err="1" smtClean="0"/>
              <a:t>scalable</a:t>
            </a:r>
            <a:r>
              <a:rPr lang="nl-NL" dirty="0" smtClean="0"/>
              <a:t>, </a:t>
            </a:r>
            <a:r>
              <a:rPr lang="nl-NL" dirty="0" err="1" smtClean="0"/>
              <a:t>available</a:t>
            </a:r>
            <a:r>
              <a:rPr lang="nl-NL" dirty="0" smtClean="0"/>
              <a:t>  </a:t>
            </a:r>
            <a:r>
              <a:rPr lang="nl-NL" dirty="0" err="1" smtClean="0"/>
              <a:t>functionality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session</a:t>
            </a:r>
            <a:r>
              <a:rPr lang="nl-NL" dirty="0" smtClean="0"/>
              <a:t>) </a:t>
            </a:r>
            <a:r>
              <a:rPr lang="nl-NL" dirty="0" err="1" smtClean="0"/>
              <a:t>Stateless</a:t>
            </a:r>
            <a:r>
              <a:rPr lang="nl-NL" dirty="0" smtClean="0"/>
              <a:t>, </a:t>
            </a:r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 smtClean="0"/>
              <a:t>, </a:t>
            </a:r>
            <a:r>
              <a:rPr lang="nl-NL" dirty="0" err="1" smtClean="0"/>
              <a:t>horizontal</a:t>
            </a:r>
            <a:r>
              <a:rPr lang="nl-NL" dirty="0" smtClean="0"/>
              <a:t> </a:t>
            </a:r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team is </a:t>
            </a:r>
            <a:r>
              <a:rPr lang="nl-NL" dirty="0" err="1" smtClean="0"/>
              <a:t>owner</a:t>
            </a:r>
            <a:r>
              <a:rPr lang="nl-NL" dirty="0" smtClean="0"/>
              <a:t> of a microservice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evolve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deploy</a:t>
            </a:r>
            <a:r>
              <a:rPr lang="nl-NL" dirty="0" smtClean="0"/>
              <a:t> </a:t>
            </a:r>
            <a:r>
              <a:rPr lang="nl-NL" dirty="0" err="1" smtClean="0"/>
              <a:t>independently</a:t>
            </a:r>
            <a:endParaRPr lang="nl-NL" dirty="0" smtClean="0"/>
          </a:p>
          <a:p>
            <a:pPr lvl="1"/>
            <a:r>
              <a:rPr lang="nl-NL" dirty="0" smtClean="0"/>
              <a:t>Microservice is </a:t>
            </a:r>
            <a:r>
              <a:rPr lang="nl-NL" dirty="0" err="1" smtClean="0"/>
              <a:t>understandable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manageable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everything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is special for </a:t>
            </a:r>
            <a:r>
              <a:rPr lang="nl-NL" dirty="0" err="1" smtClean="0"/>
              <a:t>their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endParaRPr lang="nl-NL" dirty="0" smtClean="0"/>
          </a:p>
          <a:p>
            <a:pPr lvl="1"/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 </a:t>
            </a:r>
            <a:r>
              <a:rPr lang="nl-NL" dirty="0" err="1" smtClean="0"/>
              <a:t>only</a:t>
            </a:r>
            <a:r>
              <a:rPr lang="nl-NL" dirty="0" smtClean="0"/>
              <a:t> on </a:t>
            </a:r>
            <a:r>
              <a:rPr lang="nl-NL" dirty="0" err="1" smtClean="0"/>
              <a:t>generic</a:t>
            </a:r>
            <a:r>
              <a:rPr lang="nl-NL" dirty="0" smtClean="0"/>
              <a:t> platform </a:t>
            </a:r>
            <a:r>
              <a:rPr lang="nl-NL" dirty="0" err="1" smtClean="0"/>
              <a:t>capabilities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endParaRPr lang="nl-NL" dirty="0" smtClean="0"/>
          </a:p>
          <a:p>
            <a:r>
              <a:rPr lang="nl-NL" dirty="0" smtClean="0"/>
              <a:t>Microservices </a:t>
            </a:r>
            <a:r>
              <a:rPr lang="nl-NL" dirty="0" err="1" smtClean="0"/>
              <a:t>expose</a:t>
            </a:r>
            <a:r>
              <a:rPr lang="nl-NL" dirty="0" smtClean="0"/>
              <a:t> a public API </a:t>
            </a:r>
          </a:p>
          <a:p>
            <a:pPr lvl="1"/>
            <a:r>
              <a:rPr lang="nl-NL" dirty="0" smtClean="0"/>
              <a:t>REST resources &amp; operations </a:t>
            </a:r>
            <a:r>
              <a:rPr lang="nl-NL" dirty="0" err="1" smtClean="0"/>
              <a:t>and</a:t>
            </a:r>
            <a:r>
              <a:rPr lang="nl-NL" dirty="0" smtClean="0"/>
              <a:t> events (</a:t>
            </a:r>
            <a:r>
              <a:rPr lang="nl-NL" dirty="0" err="1" smtClean="0"/>
              <a:t>consumed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produced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Decoupled</a:t>
            </a:r>
            <a:r>
              <a:rPr lang="nl-NL" dirty="0" smtClean="0"/>
              <a:t>, Event-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interaction</a:t>
            </a:r>
            <a:r>
              <a:rPr lang="nl-NL" dirty="0" smtClean="0"/>
              <a:t> is </a:t>
            </a:r>
            <a:r>
              <a:rPr lang="nl-NL" dirty="0" err="1" smtClean="0"/>
              <a:t>crucial</a:t>
            </a:r>
            <a:r>
              <a:rPr lang="nl-NL" dirty="0" smtClean="0"/>
              <a:t> for microservices</a:t>
            </a:r>
          </a:p>
          <a:p>
            <a:pPr lvl="1"/>
            <a:r>
              <a:rPr lang="nl-NL" dirty="0" smtClean="0"/>
              <a:t>Cache </a:t>
            </a:r>
            <a:r>
              <a:rPr lang="nl-NL" dirty="0" err="1" smtClean="0"/>
              <a:t>synchronization</a:t>
            </a:r>
            <a:r>
              <a:rPr lang="nl-NL" dirty="0" smtClean="0"/>
              <a:t>, Monitoring, CQRS, Event </a:t>
            </a:r>
            <a:r>
              <a:rPr lang="nl-NL" dirty="0" err="1" smtClean="0"/>
              <a:t>Sourcing</a:t>
            </a:r>
            <a:r>
              <a:rPr lang="nl-NL" dirty="0" smtClean="0"/>
              <a:t>, </a:t>
            </a:r>
            <a:r>
              <a:rPr lang="nl-NL" dirty="0" err="1" smtClean="0"/>
              <a:t>Choreographed</a:t>
            </a:r>
            <a:r>
              <a:rPr lang="nl-NL" dirty="0" smtClean="0"/>
              <a:t> </a:t>
            </a:r>
            <a:r>
              <a:rPr lang="nl-NL" dirty="0" err="1" smtClean="0"/>
              <a:t>workflows</a:t>
            </a:r>
            <a:endParaRPr lang="nl-NL" dirty="0" smtClean="0"/>
          </a:p>
          <a:p>
            <a:r>
              <a:rPr lang="nl-NL" b="1" dirty="0" smtClean="0"/>
              <a:t>The microservices platform </a:t>
            </a:r>
            <a:r>
              <a:rPr lang="nl-NL" b="1" dirty="0" err="1" smtClean="0"/>
              <a:t>should</a:t>
            </a:r>
            <a:r>
              <a:rPr lang="nl-NL" b="1" dirty="0" smtClean="0"/>
              <a:t> </a:t>
            </a:r>
            <a:r>
              <a:rPr lang="nl-NL" b="1" dirty="0" err="1" smtClean="0"/>
              <a:t>provide</a:t>
            </a:r>
            <a:r>
              <a:rPr lang="nl-NL" b="1" dirty="0" smtClean="0"/>
              <a:t> </a:t>
            </a:r>
            <a:r>
              <a:rPr lang="nl-NL" b="1" dirty="0" err="1" smtClean="0"/>
              <a:t>an</a:t>
            </a:r>
            <a:r>
              <a:rPr lang="nl-NL" b="1" dirty="0" smtClean="0"/>
              <a:t> Event Bus </a:t>
            </a:r>
            <a:r>
              <a:rPr lang="nl-NL" b="1" dirty="0" err="1" smtClean="0"/>
              <a:t>capability</a:t>
            </a:r>
            <a:endParaRPr lang="nl-NL" b="1" dirty="0" smtClean="0"/>
          </a:p>
          <a:p>
            <a:pPr lvl="1"/>
            <a:r>
              <a:rPr lang="nl-NL" dirty="0" smtClean="0"/>
              <a:t>Apache </a:t>
            </a:r>
            <a:r>
              <a:rPr lang="nl-NL" dirty="0" err="1" smtClean="0"/>
              <a:t>Kafka</a:t>
            </a:r>
            <a:r>
              <a:rPr lang="nl-NL" dirty="0" smtClean="0"/>
              <a:t> is a proven, </a:t>
            </a:r>
            <a:r>
              <a:rPr lang="nl-NL" dirty="0" err="1" smtClean="0"/>
              <a:t>popular</a:t>
            </a:r>
            <a:r>
              <a:rPr lang="nl-NL" dirty="0" smtClean="0"/>
              <a:t> Event Bus </a:t>
            </a:r>
            <a:r>
              <a:rPr lang="nl-NL" dirty="0" err="1" smtClean="0"/>
              <a:t>implementation</a:t>
            </a:r>
            <a:r>
              <a:rPr lang="nl-NL" dirty="0" smtClean="0"/>
              <a:t> – </a:t>
            </a:r>
            <a:r>
              <a:rPr lang="nl-NL" dirty="0" err="1" smtClean="0"/>
              <a:t>available</a:t>
            </a:r>
            <a:r>
              <a:rPr lang="nl-NL" dirty="0" smtClean="0"/>
              <a:t> in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r>
              <a:rPr lang="nl-NL" dirty="0" smtClean="0"/>
              <a:t> (for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Oracle Event Hub CS)</a:t>
            </a:r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4795" y="5296431"/>
            <a:ext cx="914106" cy="8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9844" y="4009385"/>
            <a:ext cx="1255425" cy="10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5623" y="2516691"/>
            <a:ext cx="1910337" cy="9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9793" y="7169955"/>
            <a:ext cx="1552016" cy="8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logo virtual box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9236" y="7985759"/>
            <a:ext cx="1096640" cy="10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dis-logo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2203" y="6415234"/>
            <a:ext cx="894054" cy="75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8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Workshop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Install</a:t>
            </a:r>
            <a:r>
              <a:rPr lang="nl-NL" dirty="0" smtClean="0"/>
              <a:t> Virtual Box, Docker Machine, </a:t>
            </a:r>
            <a:r>
              <a:rPr lang="nl-NL" dirty="0" err="1" smtClean="0"/>
              <a:t>Kubectl</a:t>
            </a:r>
            <a:r>
              <a:rPr lang="nl-NL" dirty="0" smtClean="0"/>
              <a:t> &amp; </a:t>
            </a:r>
            <a:r>
              <a:rPr lang="nl-NL" dirty="0" err="1" smtClean="0"/>
              <a:t>Minikube</a:t>
            </a:r>
            <a:endParaRPr lang="nl-NL" dirty="0" smtClean="0"/>
          </a:p>
          <a:p>
            <a:r>
              <a:rPr lang="nl-NL" dirty="0" smtClean="0"/>
              <a:t>Run </a:t>
            </a:r>
            <a:r>
              <a:rPr lang="nl-NL" dirty="0" err="1" smtClean="0"/>
              <a:t>your</a:t>
            </a:r>
            <a:r>
              <a:rPr lang="nl-NL" dirty="0" smtClean="0"/>
              <a:t> first </a:t>
            </a:r>
            <a:r>
              <a:rPr lang="nl-NL" dirty="0" err="1" smtClean="0"/>
              <a:t>Kubernetes</a:t>
            </a:r>
            <a:r>
              <a:rPr lang="nl-NL" dirty="0" smtClean="0"/>
              <a:t> </a:t>
            </a:r>
            <a:r>
              <a:rPr lang="nl-NL" dirty="0" err="1" smtClean="0"/>
              <a:t>Pod</a:t>
            </a:r>
            <a:endParaRPr lang="nl-NL" dirty="0" smtClean="0"/>
          </a:p>
          <a:p>
            <a:r>
              <a:rPr lang="nl-NL" dirty="0" smtClean="0"/>
              <a:t>Microservice </a:t>
            </a:r>
            <a:r>
              <a:rPr lang="nl-NL" dirty="0" err="1" smtClean="0"/>
              <a:t>RequestCounter</a:t>
            </a:r>
            <a:endParaRPr lang="nl-NL" dirty="0" smtClean="0"/>
          </a:p>
          <a:p>
            <a:pPr lvl="1"/>
            <a:r>
              <a:rPr lang="nl-NL" dirty="0" smtClean="0"/>
              <a:t>On Docker, on </a:t>
            </a:r>
            <a:r>
              <a:rPr lang="nl-NL" dirty="0" err="1" smtClean="0"/>
              <a:t>Kubernetes</a:t>
            </a:r>
            <a:r>
              <a:rPr lang="nl-NL" dirty="0" smtClean="0"/>
              <a:t>, </a:t>
            </a:r>
            <a:r>
              <a:rPr lang="nl-NL" dirty="0" err="1" smtClean="0"/>
              <a:t>Scaling</a:t>
            </a:r>
            <a:r>
              <a:rPr lang="nl-NL" dirty="0" smtClean="0"/>
              <a:t>,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/>
              <a:t>b</a:t>
            </a:r>
            <a:r>
              <a:rPr lang="nl-NL" dirty="0" err="1" smtClean="0"/>
              <a:t>acked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Redis</a:t>
            </a:r>
            <a:r>
              <a:rPr lang="nl-NL" dirty="0" smtClean="0"/>
              <a:t> Cache</a:t>
            </a:r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we </a:t>
            </a:r>
            <a:r>
              <a:rPr lang="nl-NL" dirty="0" err="1" smtClean="0"/>
              <a:t>use</a:t>
            </a:r>
            <a:r>
              <a:rPr lang="nl-NL" dirty="0" smtClean="0"/>
              <a:t> a </a:t>
            </a:r>
            <a:r>
              <a:rPr lang="nl-NL" dirty="0" err="1" smtClean="0"/>
              <a:t>generic</a:t>
            </a:r>
            <a:r>
              <a:rPr lang="nl-NL" dirty="0" smtClean="0"/>
              <a:t> Docker Image, </a:t>
            </a:r>
            <a:r>
              <a:rPr lang="nl-NL" dirty="0" err="1" smtClean="0"/>
              <a:t>capable</a:t>
            </a:r>
            <a:r>
              <a:rPr lang="nl-NL" dirty="0" smtClean="0"/>
              <a:t> of running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</a:p>
          <a:p>
            <a:r>
              <a:rPr lang="nl-NL" dirty="0" smtClean="0"/>
              <a:t>Event Bus </a:t>
            </a:r>
            <a:r>
              <a:rPr lang="nl-NL" dirty="0" err="1" smtClean="0"/>
              <a:t>powered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Microservices </a:t>
            </a:r>
            <a:r>
              <a:rPr lang="nl-NL" dirty="0" err="1" smtClean="0"/>
              <a:t>leveraging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Event Bus</a:t>
            </a:r>
          </a:p>
          <a:p>
            <a:r>
              <a:rPr lang="nl-NL" dirty="0" smtClean="0"/>
              <a:t>Workflow </a:t>
            </a:r>
            <a:r>
              <a:rPr lang="nl-NL" dirty="0" err="1" smtClean="0"/>
              <a:t>Choreography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Event Bus </a:t>
            </a:r>
            <a:r>
              <a:rPr lang="nl-NL" dirty="0" err="1" smtClean="0"/>
              <a:t>with</a:t>
            </a:r>
            <a:r>
              <a:rPr lang="nl-NL" dirty="0" smtClean="0"/>
              <a:t> microservices on </a:t>
            </a:r>
            <a:r>
              <a:rPr lang="nl-NL" dirty="0" err="1" smtClean="0"/>
              <a:t>Kubernetes</a:t>
            </a:r>
            <a:endParaRPr lang="en-US" dirty="0"/>
          </a:p>
        </p:txBody>
      </p:sp>
      <p:pic>
        <p:nvPicPr>
          <p:cNvPr id="4" name="Picture 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2115" y="2655834"/>
            <a:ext cx="914106" cy="8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1110" y="2462528"/>
            <a:ext cx="1255425" cy="103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6199" y="4132131"/>
            <a:ext cx="1910337" cy="955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virtual bo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0196" y="2375220"/>
            <a:ext cx="1096640" cy="1096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dis-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9393" y="4891234"/>
            <a:ext cx="894054" cy="754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4404" y="6057435"/>
            <a:ext cx="1552016" cy="81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choreography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3400" y="7132507"/>
            <a:ext cx="2227468" cy="148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5613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5" descr="Image result for docker logo transparent"/>
          <p:cNvSpPr>
            <a:spLocks noChangeAspect="1" noChangeArrowheads="1"/>
          </p:cNvSpPr>
          <p:nvPr/>
        </p:nvSpPr>
        <p:spPr bwMode="auto">
          <a:xfrm>
            <a:off x="155575" y="-9366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81" name="Picture 33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678" y="7005069"/>
            <a:ext cx="3029694" cy="1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ight Arrow 30"/>
          <p:cNvSpPr/>
          <p:nvPr/>
        </p:nvSpPr>
        <p:spPr>
          <a:xfrm>
            <a:off x="4715192" y="3937486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Commit</a:t>
            </a:r>
            <a:r>
              <a:rPr lang="nl-NL" dirty="0" smtClean="0"/>
              <a:t> Node </a:t>
            </a:r>
            <a:br>
              <a:rPr lang="nl-NL" dirty="0" smtClean="0"/>
            </a:br>
            <a:r>
              <a:rPr lang="nl-NL" dirty="0" smtClean="0"/>
              <a:t>Application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17" y="2982398"/>
            <a:ext cx="3330575" cy="3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be 15"/>
          <p:cNvSpPr/>
          <p:nvPr/>
        </p:nvSpPr>
        <p:spPr>
          <a:xfrm>
            <a:off x="7296572" y="2958085"/>
            <a:ext cx="8339668" cy="3595115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 result for logo github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7" b="34286"/>
          <a:stretch/>
        </p:blipFill>
        <p:spPr bwMode="auto">
          <a:xfrm>
            <a:off x="11338559" y="5619458"/>
            <a:ext cx="3239135" cy="8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5135809"/>
            <a:ext cx="3265910" cy="206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85" y="4196371"/>
            <a:ext cx="3116501" cy="1759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77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934" y="8056797"/>
            <a:ext cx="263683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00" y="4587070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691">
            <a:off x="11643867" y="5962340"/>
            <a:ext cx="1612781" cy="8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925" y="5593594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smtClean="0"/>
              <a:t>Run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container image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55" y="6360277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28" y="4070863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6691">
            <a:off x="5315995" y="5446133"/>
            <a:ext cx="1612781" cy="806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53" y="5077387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536950" y="6141720"/>
            <a:ext cx="1873250" cy="5943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4200" y="5927019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1. pull </a:t>
            </a:r>
            <a:r>
              <a:rPr lang="nl-NL" dirty="0" err="1" smtClean="0"/>
              <a:t>from</a:t>
            </a:r>
            <a:r>
              <a:rPr lang="nl-NL" dirty="0" smtClean="0"/>
              <a:t> Docker Hub </a:t>
            </a:r>
            <a:r>
              <a:rPr lang="nl-NL" dirty="0" err="1" smtClean="0"/>
              <a:t>registry</a:t>
            </a:r>
            <a:endParaRPr lang="en-US" dirty="0" err="1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10172280" y="2089663"/>
            <a:ext cx="4758268" cy="1981200"/>
            <a:chOff x="7296572" y="2958085"/>
            <a:chExt cx="8339668" cy="3595115"/>
          </a:xfrm>
        </p:grpSpPr>
        <p:sp>
          <p:nvSpPr>
            <p:cNvPr id="34" name="Cube 33"/>
            <p:cNvSpPr/>
            <p:nvPr/>
          </p:nvSpPr>
          <p:spPr>
            <a:xfrm>
              <a:off x="7296572" y="2958085"/>
              <a:ext cx="8339668" cy="3595115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Image result for logo github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27" b="34286"/>
            <a:stretch/>
          </p:blipFill>
          <p:spPr bwMode="auto">
            <a:xfrm>
              <a:off x="11338559" y="5619458"/>
              <a:ext cx="3239135" cy="83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185" y="4196371"/>
              <a:ext cx="3116501" cy="17593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Right Arrow 18"/>
          <p:cNvSpPr/>
          <p:nvPr/>
        </p:nvSpPr>
        <p:spPr>
          <a:xfrm>
            <a:off x="8075713" y="5121185"/>
            <a:ext cx="2660448" cy="1456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</a:t>
            </a:r>
            <a:r>
              <a:rPr lang="nl-NL" dirty="0" smtClean="0"/>
              <a:t>un container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6" idx="2"/>
          </p:cNvCxnSpPr>
          <p:nvPr/>
        </p:nvCxnSpPr>
        <p:spPr>
          <a:xfrm>
            <a:off x="11229447" y="3741598"/>
            <a:ext cx="688233" cy="178163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506239" y="4394337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3. </a:t>
            </a:r>
            <a:r>
              <a:rPr lang="nl-NL" dirty="0" err="1" smtClean="0"/>
              <a:t>clone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  <a:endParaRPr lang="en-US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8075713" y="6258855"/>
            <a:ext cx="29594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Specify</a:t>
            </a:r>
            <a:r>
              <a:rPr lang="nl-NL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GITHUB_URL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APP_HOME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APP_STARTUP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APP_PORT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NODE_VERSION</a:t>
            </a:r>
            <a:endParaRPr lang="en-US" dirty="0" err="1" smtClean="0"/>
          </a:p>
        </p:txBody>
      </p:sp>
      <p:sp>
        <p:nvSpPr>
          <p:cNvPr id="45" name="TextBox 44"/>
          <p:cNvSpPr txBox="1"/>
          <p:nvPr/>
        </p:nvSpPr>
        <p:spPr>
          <a:xfrm>
            <a:off x="8075713" y="4322900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2. </a:t>
            </a:r>
            <a:r>
              <a:rPr lang="nl-NL" dirty="0" err="1" smtClean="0"/>
              <a:t>docker</a:t>
            </a:r>
            <a:r>
              <a:rPr lang="nl-NL" dirty="0" smtClean="0"/>
              <a:t> run:</a:t>
            </a:r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ort </a:t>
            </a:r>
            <a:r>
              <a:rPr lang="nl-NL" dirty="0" err="1" smtClean="0"/>
              <a:t>mapping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smtClean="0"/>
              <a:t>volume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172353" y="5742426"/>
            <a:ext cx="19992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4. </a:t>
            </a:r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endParaRPr lang="en-US" dirty="0" err="1" smtClean="0"/>
          </a:p>
        </p:txBody>
      </p:sp>
      <p:sp>
        <p:nvSpPr>
          <p:cNvPr id="48" name="TextBox 47"/>
          <p:cNvSpPr txBox="1"/>
          <p:nvPr/>
        </p:nvSpPr>
        <p:spPr>
          <a:xfrm>
            <a:off x="14065922" y="6376339"/>
            <a:ext cx="21675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5. </a:t>
            </a:r>
            <a:r>
              <a:rPr lang="nl-NL" dirty="0" err="1" smtClean="0"/>
              <a:t>npm</a:t>
            </a:r>
            <a:r>
              <a:rPr lang="nl-NL" dirty="0" smtClean="0"/>
              <a:t> start or</a:t>
            </a:r>
            <a:br>
              <a:rPr lang="nl-NL" dirty="0" smtClean="0"/>
            </a:br>
            <a:r>
              <a:rPr lang="nl-NL" dirty="0" smtClean="0"/>
              <a:t>node app.js</a:t>
            </a:r>
            <a:endParaRPr lang="en-US" dirty="0" err="1" smtClean="0"/>
          </a:p>
        </p:txBody>
      </p:sp>
      <p:pic>
        <p:nvPicPr>
          <p:cNvPr id="3074" name="Picture 2" descr="Image result for logo npm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3713" y="4648936"/>
            <a:ext cx="2516033" cy="97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9" name="Straight Arrow Connector 48"/>
          <p:cNvCxnSpPr/>
          <p:nvPr/>
        </p:nvCxnSpPr>
        <p:spPr>
          <a:xfrm flipH="1">
            <a:off x="14218073" y="5157469"/>
            <a:ext cx="425640" cy="3427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logo chrome 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674" y="7769336"/>
            <a:ext cx="894643" cy="8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12853934" y="6438900"/>
            <a:ext cx="1060186" cy="21282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649773" y="753850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  <a:r>
              <a:rPr lang="nl-NL" dirty="0" smtClean="0"/>
              <a:t>. access </a:t>
            </a:r>
            <a:r>
              <a:rPr lang="nl-NL" dirty="0" err="1" smtClean="0"/>
              <a:t>application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572704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6519120" y="4002683"/>
            <a:ext cx="3617993" cy="2814799"/>
            <a:chOff x="14014081" y="4070863"/>
            <a:chExt cx="3617993" cy="2814799"/>
          </a:xfrm>
        </p:grpSpPr>
        <p:pic>
          <p:nvPicPr>
            <p:cNvPr id="49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4081" y="4070863"/>
              <a:ext cx="3617993" cy="281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33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6691">
              <a:off x="14677948" y="5446133"/>
              <a:ext cx="1612781" cy="8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7006" y="5077387"/>
              <a:ext cx="501668" cy="5785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2346679" y="3959260"/>
            <a:ext cx="3617993" cy="2814799"/>
            <a:chOff x="14014081" y="4070863"/>
            <a:chExt cx="3617993" cy="2814799"/>
          </a:xfrm>
        </p:grpSpPr>
        <p:pic>
          <p:nvPicPr>
            <p:cNvPr id="38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14081" y="4070863"/>
              <a:ext cx="3617993" cy="2814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33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56691">
              <a:off x="14677948" y="5446133"/>
              <a:ext cx="1612781" cy="806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37006" y="5077387"/>
              <a:ext cx="501668" cy="5785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548" y="2567781"/>
            <a:ext cx="2820054" cy="700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00" y="2567781"/>
            <a:ext cx="263683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32" t="19838" r="10036"/>
          <a:stretch/>
        </p:blipFill>
        <p:spPr bwMode="auto">
          <a:xfrm>
            <a:off x="5577840" y="6553990"/>
            <a:ext cx="4099560" cy="361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96700"/>
            <a:ext cx="14417806" cy="1346288"/>
          </a:xfrm>
        </p:spPr>
        <p:txBody>
          <a:bodyPr/>
          <a:lstStyle/>
          <a:p>
            <a:r>
              <a:rPr lang="nl-NL" dirty="0" err="1" smtClean="0"/>
              <a:t>Dockerized</a:t>
            </a:r>
            <a:r>
              <a:rPr lang="nl-NL" dirty="0" smtClean="0"/>
              <a:t>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backed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REDIs</a:t>
            </a:r>
            <a:r>
              <a:rPr lang="nl-NL" dirty="0" smtClean="0"/>
              <a:t> cache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Image result for logo chrom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679" y="1930324"/>
            <a:ext cx="894643" cy="8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redis-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843" y="7750300"/>
            <a:ext cx="1381274" cy="11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9729" y="2458434"/>
            <a:ext cx="263683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4" descr="Image result for logo chrome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467" y="1963314"/>
            <a:ext cx="894643" cy="8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Image result for logo firefox 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Image result for logo firefox 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58" y="1821720"/>
            <a:ext cx="1015733" cy="10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3536948" y="4222458"/>
            <a:ext cx="985837" cy="5162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Port 8001</a:t>
            </a:r>
            <a:endParaRPr lang="en-US" sz="1800" dirty="0"/>
          </a:p>
        </p:txBody>
      </p:sp>
      <p:cxnSp>
        <p:nvCxnSpPr>
          <p:cNvPr id="20" name="Elbow Connector 19"/>
          <p:cNvCxnSpPr>
            <a:stCxn id="42" idx="3"/>
          </p:cNvCxnSpPr>
          <p:nvPr/>
        </p:nvCxnSpPr>
        <p:spPr>
          <a:xfrm>
            <a:off x="4471272" y="5255057"/>
            <a:ext cx="3156348" cy="2595904"/>
          </a:xfrm>
          <a:prstGeom prst="bentConnector3">
            <a:avLst>
              <a:gd name="adj1" fmla="val 41792"/>
            </a:avLst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7667960" y="4374858"/>
            <a:ext cx="985837" cy="5162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Port 8002</a:t>
            </a:r>
            <a:endParaRPr lang="en-US" sz="1800" dirty="0"/>
          </a:p>
        </p:txBody>
      </p:sp>
      <p:cxnSp>
        <p:nvCxnSpPr>
          <p:cNvPr id="28" name="Elbow Connector 27"/>
          <p:cNvCxnSpPr>
            <a:stCxn id="51" idx="2"/>
            <a:endCxn id="5122" idx="0"/>
          </p:cNvCxnSpPr>
          <p:nvPr/>
        </p:nvCxnSpPr>
        <p:spPr>
          <a:xfrm rot="5400000">
            <a:off x="6933907" y="6291327"/>
            <a:ext cx="2162547" cy="755399"/>
          </a:xfrm>
          <a:prstGeom prst="bentConnector3">
            <a:avLst/>
          </a:prstGeom>
          <a:ln w="381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463658" y="6356721"/>
            <a:ext cx="3642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smtClean="0"/>
              <a:t>get </a:t>
            </a:r>
            <a:r>
              <a:rPr lang="nl-NL" i="1" dirty="0" err="1" smtClean="0"/>
              <a:t>Key</a:t>
            </a:r>
            <a:r>
              <a:rPr lang="nl-NL" i="1" dirty="0" smtClean="0"/>
              <a:t> “</a:t>
            </a:r>
            <a:r>
              <a:rPr lang="nl-NL" i="1" dirty="0" err="1" smtClean="0"/>
              <a:t>requestCounter</a:t>
            </a:r>
            <a:r>
              <a:rPr lang="nl-NL" i="1" dirty="0" smtClean="0"/>
              <a:t>”</a:t>
            </a:r>
            <a:endParaRPr lang="en-US" i="1" dirty="0" err="1" smtClean="0"/>
          </a:p>
        </p:txBody>
      </p:sp>
      <p:cxnSp>
        <p:nvCxnSpPr>
          <p:cNvPr id="37" name="Straight Arrow Connector 36"/>
          <p:cNvCxnSpPr>
            <a:endCxn id="16" idx="0"/>
          </p:cNvCxnSpPr>
          <p:nvPr/>
        </p:nvCxnSpPr>
        <p:spPr>
          <a:xfrm flipH="1">
            <a:off x="4029867" y="3230562"/>
            <a:ext cx="492918" cy="9918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9" idx="0"/>
          </p:cNvCxnSpPr>
          <p:nvPr/>
        </p:nvCxnSpPr>
        <p:spPr>
          <a:xfrm>
            <a:off x="7667960" y="2824967"/>
            <a:ext cx="492919" cy="154989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52" idx="2"/>
          </p:cNvCxnSpPr>
          <p:nvPr/>
        </p:nvCxnSpPr>
        <p:spPr>
          <a:xfrm flipH="1">
            <a:off x="8715431" y="3479197"/>
            <a:ext cx="2152717" cy="976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/>
          <p:cNvGrpSpPr/>
          <p:nvPr/>
        </p:nvGrpSpPr>
        <p:grpSpPr>
          <a:xfrm>
            <a:off x="2313674" y="6611185"/>
            <a:ext cx="2730766" cy="1981200"/>
            <a:chOff x="7296572" y="2958085"/>
            <a:chExt cx="4786128" cy="3595115"/>
          </a:xfrm>
        </p:grpSpPr>
        <p:sp>
          <p:nvSpPr>
            <p:cNvPr id="45" name="Cube 44"/>
            <p:cNvSpPr/>
            <p:nvPr/>
          </p:nvSpPr>
          <p:spPr>
            <a:xfrm>
              <a:off x="7296572" y="2958085"/>
              <a:ext cx="4786128" cy="3595115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" name="Picture 45" descr="Image result for logo github"/>
            <p:cNvPicPr>
              <a:picLocks noChangeAspect="1" noChangeArrowheads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27" b="34286"/>
            <a:stretch/>
          </p:blipFill>
          <p:spPr bwMode="auto">
            <a:xfrm>
              <a:off x="7400943" y="5677931"/>
              <a:ext cx="3239135" cy="83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185" y="4160351"/>
              <a:ext cx="2615683" cy="14766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27" name="Rectangular Callout 26"/>
          <p:cNvSpPr/>
          <p:nvPr/>
        </p:nvSpPr>
        <p:spPr>
          <a:xfrm>
            <a:off x="283985" y="3445100"/>
            <a:ext cx="1762479" cy="2528980"/>
          </a:xfrm>
          <a:prstGeom prst="wedgeRectCallout">
            <a:avLst>
              <a:gd name="adj1" fmla="val 109735"/>
              <a:gd name="adj2" fmla="val 283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07975" y="3512797"/>
            <a:ext cx="183896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 smtClean="0">
                <a:solidFill>
                  <a:schemeClr val="bg1"/>
                </a:solidFill>
              </a:rPr>
              <a:t>-p 8001:3000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-e </a:t>
            </a:r>
            <a:br>
              <a:rPr lang="nl-NL" sz="1800" dirty="0" smtClean="0">
                <a:solidFill>
                  <a:schemeClr val="bg1"/>
                </a:solidFill>
              </a:rPr>
            </a:br>
            <a:r>
              <a:rPr lang="nl-NL" sz="1800" dirty="0" smtClean="0">
                <a:solidFill>
                  <a:schemeClr val="bg1"/>
                </a:solidFill>
              </a:rPr>
              <a:t>GIT_URL</a:t>
            </a:r>
            <a:br>
              <a:rPr lang="nl-NL" sz="1800" dirty="0" smtClean="0">
                <a:solidFill>
                  <a:schemeClr val="bg1"/>
                </a:solidFill>
              </a:rPr>
            </a:br>
            <a:r>
              <a:rPr lang="nl-NL" sz="1800" dirty="0" smtClean="0">
                <a:solidFill>
                  <a:schemeClr val="bg1"/>
                </a:solidFill>
              </a:rPr>
              <a:t>APP_PORT</a:t>
            </a:r>
            <a:br>
              <a:rPr lang="nl-NL" sz="1800" dirty="0" smtClean="0">
                <a:solidFill>
                  <a:schemeClr val="bg1"/>
                </a:solidFill>
              </a:rPr>
            </a:br>
            <a:r>
              <a:rPr lang="nl-NL" sz="1800" dirty="0" smtClean="0">
                <a:solidFill>
                  <a:schemeClr val="bg1"/>
                </a:solidFill>
              </a:rPr>
              <a:t>APP_HOME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APP_STARTUP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REDIS_HOST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REDIS_PORT</a:t>
            </a:r>
            <a:endParaRPr lang="en-US" sz="1800" dirty="0" err="1" smtClean="0">
              <a:solidFill>
                <a:schemeClr val="bg1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974168" y="5544330"/>
            <a:ext cx="4167877" cy="2057455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42" idx="2"/>
          </p:cNvCxnSpPr>
          <p:nvPr/>
        </p:nvCxnSpPr>
        <p:spPr>
          <a:xfrm flipV="1">
            <a:off x="3679057" y="5544330"/>
            <a:ext cx="541381" cy="1729401"/>
          </a:xfrm>
          <a:prstGeom prst="straightConnector1">
            <a:avLst/>
          </a:prstGeom>
          <a:ln>
            <a:solidFill>
              <a:srgbClr val="00206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ular Callout 67"/>
          <p:cNvSpPr/>
          <p:nvPr/>
        </p:nvSpPr>
        <p:spPr>
          <a:xfrm>
            <a:off x="10806906" y="3706516"/>
            <a:ext cx="1762479" cy="2267563"/>
          </a:xfrm>
          <a:prstGeom prst="wedgeRectCallout">
            <a:avLst>
              <a:gd name="adj1" fmla="val -134973"/>
              <a:gd name="adj2" fmla="val 198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0830896" y="3774214"/>
            <a:ext cx="18389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00" dirty="0">
                <a:solidFill>
                  <a:schemeClr val="bg1"/>
                </a:solidFill>
              </a:rPr>
              <a:t>-p </a:t>
            </a:r>
            <a:r>
              <a:rPr lang="nl-NL" sz="1800" dirty="0" smtClean="0">
                <a:solidFill>
                  <a:schemeClr val="bg1"/>
                </a:solidFill>
              </a:rPr>
              <a:t>8002:3000</a:t>
            </a:r>
            <a:endParaRPr lang="nl-NL" sz="1800" dirty="0">
              <a:solidFill>
                <a:schemeClr val="bg1"/>
              </a:solidFill>
            </a:endParaRPr>
          </a:p>
          <a:p>
            <a:r>
              <a:rPr lang="nl-NL" sz="1800" dirty="0">
                <a:solidFill>
                  <a:schemeClr val="bg1"/>
                </a:solidFill>
              </a:rPr>
              <a:t>-e GIT_URL</a:t>
            </a:r>
            <a:r>
              <a:rPr lang="nl-NL" sz="1800" dirty="0" smtClean="0">
                <a:solidFill>
                  <a:schemeClr val="bg1"/>
                </a:solidFill>
              </a:rPr>
              <a:t/>
            </a:r>
            <a:br>
              <a:rPr lang="nl-NL" sz="1800" dirty="0" smtClean="0">
                <a:solidFill>
                  <a:schemeClr val="bg1"/>
                </a:solidFill>
              </a:rPr>
            </a:br>
            <a:r>
              <a:rPr lang="nl-NL" sz="1800" dirty="0" smtClean="0">
                <a:solidFill>
                  <a:schemeClr val="bg1"/>
                </a:solidFill>
              </a:rPr>
              <a:t>APP_PORT</a:t>
            </a:r>
            <a:br>
              <a:rPr lang="nl-NL" sz="1800" dirty="0" smtClean="0">
                <a:solidFill>
                  <a:schemeClr val="bg1"/>
                </a:solidFill>
              </a:rPr>
            </a:br>
            <a:r>
              <a:rPr lang="nl-NL" sz="1800" dirty="0" smtClean="0">
                <a:solidFill>
                  <a:schemeClr val="bg1"/>
                </a:solidFill>
              </a:rPr>
              <a:t>APP_HOME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APP_STARTUP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REDIS_HOST</a:t>
            </a:r>
          </a:p>
          <a:p>
            <a:r>
              <a:rPr lang="nl-NL" sz="1800" dirty="0" smtClean="0">
                <a:solidFill>
                  <a:schemeClr val="bg1"/>
                </a:solidFill>
              </a:rPr>
              <a:t>REDIS_PORT</a:t>
            </a:r>
            <a:endParaRPr lang="en-US" sz="1800" dirty="0" err="1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341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Workshop Resources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Workshop Resources are </a:t>
            </a:r>
            <a:r>
              <a:rPr lang="nl-NL" dirty="0" err="1" smtClean="0"/>
              <a:t>here</a:t>
            </a:r>
            <a:r>
              <a:rPr lang="nl-NL" dirty="0" smtClean="0"/>
              <a:t>:</a:t>
            </a:r>
          </a:p>
          <a:p>
            <a:pPr lvl="1"/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github.com/lucasjellema/microservices-choreography-kubernetes-workshop-june2017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8919" y="3779519"/>
            <a:ext cx="8556726" cy="5140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20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/>
          <p:cNvSpPr/>
          <p:nvPr/>
        </p:nvSpPr>
        <p:spPr>
          <a:xfrm>
            <a:off x="11506200" y="243840"/>
            <a:ext cx="2941320" cy="1386840"/>
          </a:xfrm>
          <a:prstGeom prst="wedgeRoundRectCallout">
            <a:avLst>
              <a:gd name="adj1" fmla="val -141174"/>
              <a:gd name="adj2" fmla="val 16346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smtClean="0"/>
              <a:t>Happy </a:t>
            </a:r>
            <a:r>
              <a:rPr lang="nl-NL" sz="4000" dirty="0" err="1" smtClean="0"/>
              <a:t>Coding</a:t>
            </a:r>
            <a:r>
              <a:rPr lang="nl-NL" sz="4000" dirty="0" smtClean="0"/>
              <a:t>!</a:t>
            </a:r>
            <a:endParaRPr lang="en-US" sz="4000" dirty="0"/>
          </a:p>
        </p:txBody>
      </p:sp>
      <p:sp>
        <p:nvSpPr>
          <p:cNvPr id="3" name="TextBox 2"/>
          <p:cNvSpPr txBox="1"/>
          <p:nvPr/>
        </p:nvSpPr>
        <p:spPr>
          <a:xfrm>
            <a:off x="7345680" y="3796992"/>
            <a:ext cx="98251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hlinkClick r:id="rId9"/>
              </a:rPr>
              <a:t>Source Code:</a:t>
            </a:r>
            <a:endParaRPr lang="en-US" dirty="0" smtClean="0">
              <a:hlinkClick r:id="rId9"/>
            </a:endParaRPr>
          </a:p>
          <a:p>
            <a:r>
              <a:rPr lang="en-US" dirty="0" smtClean="0">
                <a:hlinkClick r:id="rId9"/>
              </a:rPr>
              <a:t>https</a:t>
            </a:r>
            <a:r>
              <a:rPr lang="en-US" dirty="0">
                <a:hlinkClick r:id="rId9"/>
              </a:rPr>
              <a:t>://github.com/lucasjellema/microservice-choreography-tweetboard</a:t>
            </a:r>
            <a:endParaRPr lang="en-US" dirty="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43" y="4627989"/>
            <a:ext cx="5112722" cy="366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a Java SE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5" descr="Image result for docker logo transparent"/>
          <p:cNvSpPr>
            <a:spLocks noChangeAspect="1" noChangeArrowheads="1"/>
          </p:cNvSpPr>
          <p:nvPr/>
        </p:nvSpPr>
        <p:spPr bwMode="auto">
          <a:xfrm>
            <a:off x="155575" y="-9366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4715192" y="3937486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Commit</a:t>
            </a:r>
            <a:r>
              <a:rPr lang="nl-NL" dirty="0" smtClean="0"/>
              <a:t> Java </a:t>
            </a:r>
            <a:br>
              <a:rPr lang="nl-NL" dirty="0" smtClean="0"/>
            </a:br>
            <a:r>
              <a:rPr lang="nl-NL" dirty="0" smtClean="0"/>
              <a:t>Application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17" y="2982398"/>
            <a:ext cx="3330575" cy="3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ube 15"/>
          <p:cNvSpPr/>
          <p:nvPr/>
        </p:nvSpPr>
        <p:spPr>
          <a:xfrm>
            <a:off x="7296572" y="2958085"/>
            <a:ext cx="8339668" cy="3595115"/>
          </a:xfrm>
          <a:prstGeom prst="cube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Image result for logo github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427" b="34286"/>
          <a:stretch/>
        </p:blipFill>
        <p:spPr bwMode="auto">
          <a:xfrm>
            <a:off x="11338559" y="5619458"/>
            <a:ext cx="3239135" cy="83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5135809"/>
            <a:ext cx="3265910" cy="2064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185" y="4196371"/>
            <a:ext cx="3116501" cy="175933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" name="Picture 2" descr="Image result for java logo transpar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540" y="7224632"/>
            <a:ext cx="3082019" cy="172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9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Standing on </a:t>
            </a:r>
            <a:r>
              <a:rPr lang="nl-NL" dirty="0" err="1" smtClean="0"/>
              <a:t>shoulders</a:t>
            </a:r>
            <a:r>
              <a:rPr lang="nl-NL" dirty="0" smtClean="0"/>
              <a:t> of </a:t>
            </a:r>
            <a:r>
              <a:rPr lang="nl-NL" dirty="0" err="1" smtClean="0"/>
              <a:t>giants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Monolith</a:t>
            </a:r>
            <a:r>
              <a:rPr lang="nl-NL" dirty="0" smtClean="0"/>
              <a:t>++</a:t>
            </a:r>
          </a:p>
          <a:p>
            <a:pPr lvl="1"/>
            <a:r>
              <a:rPr lang="nl-NL" dirty="0" smtClean="0"/>
              <a:t>API</a:t>
            </a:r>
          </a:p>
          <a:p>
            <a:pPr lvl="1"/>
            <a:r>
              <a:rPr lang="nl-NL" dirty="0" err="1" smtClean="0"/>
              <a:t>Scale</a:t>
            </a:r>
            <a:r>
              <a:rPr lang="nl-NL" dirty="0" smtClean="0"/>
              <a:t> out</a:t>
            </a:r>
          </a:p>
          <a:p>
            <a:pPr lvl="1"/>
            <a:r>
              <a:rPr lang="nl-NL" dirty="0" err="1" smtClean="0"/>
              <a:t>Automated</a:t>
            </a:r>
            <a:r>
              <a:rPr lang="nl-NL" dirty="0" smtClean="0"/>
              <a:t> CI/CD</a:t>
            </a:r>
          </a:p>
          <a:p>
            <a:r>
              <a:rPr lang="nl-NL" dirty="0" smtClean="0"/>
              <a:t>SOA++</a:t>
            </a:r>
          </a:p>
          <a:p>
            <a:pPr lvl="1"/>
            <a:r>
              <a:rPr lang="nl-NL" dirty="0" err="1" smtClean="0"/>
              <a:t>Stateless</a:t>
            </a:r>
            <a:endParaRPr lang="nl-NL" dirty="0" smtClean="0"/>
          </a:p>
          <a:p>
            <a:pPr lvl="1"/>
            <a:r>
              <a:rPr lang="nl-NL" dirty="0" smtClean="0"/>
              <a:t>HTTP native (REST)</a:t>
            </a:r>
          </a:p>
          <a:p>
            <a:pPr lvl="1"/>
            <a:r>
              <a:rPr lang="nl-NL" dirty="0" smtClean="0"/>
              <a:t>Multiple </a:t>
            </a:r>
            <a:r>
              <a:rPr lang="nl-NL" dirty="0" err="1" smtClean="0"/>
              <a:t>tiers</a:t>
            </a:r>
            <a:r>
              <a:rPr lang="nl-NL" dirty="0" smtClean="0"/>
              <a:t> &amp; platform </a:t>
            </a:r>
            <a:r>
              <a:rPr lang="nl-NL" dirty="0" err="1" smtClean="0"/>
              <a:t>components</a:t>
            </a:r>
            <a:r>
              <a:rPr lang="nl-NL" dirty="0" smtClean="0"/>
              <a:t> </a:t>
            </a:r>
            <a:r>
              <a:rPr lang="nl-NL" dirty="0" err="1" smtClean="0"/>
              <a:t>included</a:t>
            </a:r>
            <a:endParaRPr lang="nl-NL" dirty="0" smtClean="0"/>
          </a:p>
          <a:p>
            <a:pPr lvl="1"/>
            <a:r>
              <a:rPr lang="nl-NL" dirty="0" err="1" smtClean="0"/>
              <a:t>Deployable</a:t>
            </a:r>
            <a:endParaRPr lang="nl-NL" dirty="0" smtClean="0"/>
          </a:p>
          <a:p>
            <a:pPr lvl="1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33016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5844" y="1981173"/>
            <a:ext cx="1846492" cy="2129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443" y="4230495"/>
            <a:ext cx="3091604" cy="2706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" name="Picture 25" descr="Image result for docker container icon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93796">
            <a:off x="2150055" y="7363020"/>
            <a:ext cx="3354380" cy="23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err="1" smtClean="0"/>
              <a:t>Build</a:t>
            </a:r>
            <a:r>
              <a:rPr lang="nl-NL" dirty="0" smtClean="0"/>
              <a:t> The </a:t>
            </a:r>
            <a:r>
              <a:rPr lang="nl-NL" dirty="0" err="1" smtClean="0"/>
              <a:t>generic</a:t>
            </a:r>
            <a:r>
              <a:rPr lang="nl-NL" dirty="0" smtClean="0"/>
              <a:t> </a:t>
            </a:r>
            <a:r>
              <a:rPr lang="nl-NL" dirty="0" err="1" smtClean="0"/>
              <a:t>docker</a:t>
            </a:r>
            <a:r>
              <a:rPr lang="nl-NL" dirty="0" smtClean="0"/>
              <a:t> container image “</a:t>
            </a:r>
            <a:r>
              <a:rPr lang="nl-NL" dirty="0" err="1" smtClean="0"/>
              <a:t>to</a:t>
            </a:r>
            <a:r>
              <a:rPr lang="nl-NL" dirty="0" smtClean="0"/>
              <a:t> Run a Java SE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r>
              <a:rPr lang="nl-NL" dirty="0" smtClean="0"/>
              <a:t>”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Image result for docker logo transparent"/>
          <p:cNvSpPr>
            <a:spLocks noChangeAspect="1" noChangeArrowheads="1"/>
          </p:cNvSpPr>
          <p:nvPr/>
        </p:nvSpPr>
        <p:spPr bwMode="auto">
          <a:xfrm>
            <a:off x="307975" y="-7842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399" y="6603371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docker container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806" y="3893193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Right Arrow 30"/>
          <p:cNvSpPr/>
          <p:nvPr/>
        </p:nvSpPr>
        <p:spPr>
          <a:xfrm rot="18929837">
            <a:off x="4855620" y="6190725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Node </a:t>
            </a:r>
            <a:br>
              <a:rPr lang="nl-NL" dirty="0" smtClean="0"/>
            </a:br>
            <a:r>
              <a:rPr lang="nl-NL" dirty="0" smtClean="0"/>
              <a:t>Docker Image</a:t>
            </a:r>
            <a:endParaRPr lang="en-US" dirty="0"/>
          </a:p>
        </p:txBody>
      </p:sp>
      <p:sp>
        <p:nvSpPr>
          <p:cNvPr id="33" name="Right Arrow 32"/>
          <p:cNvSpPr/>
          <p:nvPr/>
        </p:nvSpPr>
        <p:spPr>
          <a:xfrm>
            <a:off x="4992606" y="4313265"/>
            <a:ext cx="2368313" cy="1027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Dockerfile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9464040" y="6184848"/>
            <a:ext cx="396240" cy="837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ight Arrow 49"/>
          <p:cNvSpPr/>
          <p:nvPr/>
        </p:nvSpPr>
        <p:spPr>
          <a:xfrm rot="2946245">
            <a:off x="6171739" y="3017161"/>
            <a:ext cx="2277348" cy="1027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</a:t>
            </a:r>
            <a:r>
              <a:rPr lang="nl-NL" dirty="0" smtClean="0"/>
              <a:t>ootstrap.sh</a:t>
            </a:r>
            <a:endParaRPr lang="en-US" dirty="0"/>
          </a:p>
        </p:txBody>
      </p:sp>
      <p:pic>
        <p:nvPicPr>
          <p:cNvPr id="52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6731" y="4899717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9753600" y="6261567"/>
            <a:ext cx="4001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p</a:t>
            </a:r>
            <a:r>
              <a:rPr lang="nl-NL" dirty="0" smtClean="0"/>
              <a:t>ush </a:t>
            </a:r>
            <a:r>
              <a:rPr lang="nl-NL" dirty="0" err="1" smtClean="0"/>
              <a:t>to</a:t>
            </a:r>
            <a:r>
              <a:rPr lang="nl-NL" dirty="0" smtClean="0"/>
              <a:t> Docker Hub </a:t>
            </a:r>
            <a:r>
              <a:rPr lang="nl-NL" dirty="0" err="1" smtClean="0"/>
              <a:t>registry</a:t>
            </a:r>
            <a:endParaRPr lang="en-US" dirty="0" err="1" smtClean="0"/>
          </a:p>
        </p:txBody>
      </p:sp>
      <p:pic>
        <p:nvPicPr>
          <p:cNvPr id="27" name="Picture 2" descr="Image result for java logo transparen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807" y="8549099"/>
            <a:ext cx="1098314" cy="61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Image result for java logo transparent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461" y="5306843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9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3" grpId="0" animBg="1"/>
      <p:bldP spid="5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3934" y="8056797"/>
            <a:ext cx="2636837" cy="102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00" y="4587070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925" y="5593594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smtClean="0"/>
              <a:t>Run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container image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55" y="6360277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28" y="4070863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53" y="5077387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536950" y="6141720"/>
            <a:ext cx="1873250" cy="5943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4200" y="5927019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1. pull </a:t>
            </a:r>
            <a:r>
              <a:rPr lang="nl-NL" dirty="0" err="1" smtClean="0"/>
              <a:t>from</a:t>
            </a:r>
            <a:r>
              <a:rPr lang="nl-NL" dirty="0" smtClean="0"/>
              <a:t> Docker Hub </a:t>
            </a:r>
            <a:r>
              <a:rPr lang="nl-NL" dirty="0" err="1" smtClean="0"/>
              <a:t>registry</a:t>
            </a:r>
            <a:endParaRPr lang="en-US" dirty="0" err="1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10172280" y="2089663"/>
            <a:ext cx="4758268" cy="1981200"/>
            <a:chOff x="7296572" y="2958085"/>
            <a:chExt cx="8339668" cy="3595115"/>
          </a:xfrm>
        </p:grpSpPr>
        <p:sp>
          <p:nvSpPr>
            <p:cNvPr id="34" name="Cube 33"/>
            <p:cNvSpPr/>
            <p:nvPr/>
          </p:nvSpPr>
          <p:spPr>
            <a:xfrm>
              <a:off x="7296572" y="2958085"/>
              <a:ext cx="8339668" cy="3595115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Image result for logo github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27" b="34286"/>
            <a:stretch/>
          </p:blipFill>
          <p:spPr bwMode="auto">
            <a:xfrm>
              <a:off x="11338559" y="5619458"/>
              <a:ext cx="3239135" cy="83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185" y="4196371"/>
              <a:ext cx="3116501" cy="17593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Right Arrow 18"/>
          <p:cNvSpPr/>
          <p:nvPr/>
        </p:nvSpPr>
        <p:spPr>
          <a:xfrm>
            <a:off x="8075713" y="5121185"/>
            <a:ext cx="2660448" cy="1456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</a:t>
            </a:r>
            <a:r>
              <a:rPr lang="nl-NL" dirty="0" smtClean="0"/>
              <a:t>un container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36" idx="2"/>
          </p:cNvCxnSpPr>
          <p:nvPr/>
        </p:nvCxnSpPr>
        <p:spPr>
          <a:xfrm>
            <a:off x="11229447" y="3741598"/>
            <a:ext cx="688233" cy="178163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1506239" y="4394337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3. </a:t>
            </a:r>
            <a:r>
              <a:rPr lang="nl-NL" dirty="0" err="1" smtClean="0"/>
              <a:t>clone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GitHub</a:t>
            </a:r>
            <a:endParaRPr lang="en-US" dirty="0" err="1" smtClean="0"/>
          </a:p>
        </p:txBody>
      </p:sp>
      <p:sp>
        <p:nvSpPr>
          <p:cNvPr id="44" name="TextBox 43"/>
          <p:cNvSpPr txBox="1"/>
          <p:nvPr/>
        </p:nvSpPr>
        <p:spPr>
          <a:xfrm>
            <a:off x="8075713" y="6258855"/>
            <a:ext cx="2736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Specify</a:t>
            </a:r>
            <a:r>
              <a:rPr lang="nl-NL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GITHUB_URL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APP_HOME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APP_STARTUP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APP_PORT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075713" y="4322900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2. </a:t>
            </a:r>
            <a:r>
              <a:rPr lang="nl-NL" dirty="0" err="1" smtClean="0"/>
              <a:t>docker</a:t>
            </a:r>
            <a:r>
              <a:rPr lang="nl-NL" dirty="0" smtClean="0"/>
              <a:t> run:</a:t>
            </a:r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ort </a:t>
            </a:r>
            <a:r>
              <a:rPr lang="nl-NL" dirty="0" err="1" smtClean="0"/>
              <a:t>mapping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smtClean="0"/>
              <a:t>volume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4172353" y="5742426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4. </a:t>
            </a:r>
            <a:r>
              <a:rPr lang="nl-NL" dirty="0" err="1"/>
              <a:t>m</a:t>
            </a:r>
            <a:r>
              <a:rPr lang="nl-NL" dirty="0" err="1" smtClean="0"/>
              <a:t>vn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endParaRPr lang="en-US" dirty="0" err="1" smtClean="0"/>
          </a:p>
        </p:txBody>
      </p:sp>
      <p:sp>
        <p:nvSpPr>
          <p:cNvPr id="48" name="TextBox 47"/>
          <p:cNvSpPr txBox="1"/>
          <p:nvPr/>
        </p:nvSpPr>
        <p:spPr>
          <a:xfrm>
            <a:off x="14065922" y="6376339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5. </a:t>
            </a:r>
            <a:r>
              <a:rPr lang="nl-NL" dirty="0" err="1" smtClean="0"/>
              <a:t>java</a:t>
            </a:r>
            <a:r>
              <a:rPr lang="nl-NL" dirty="0" smtClean="0"/>
              <a:t> –</a:t>
            </a:r>
            <a:r>
              <a:rPr lang="nl-NL" dirty="0" err="1" smtClean="0"/>
              <a:t>cp</a:t>
            </a:r>
            <a:r>
              <a:rPr lang="nl-NL" dirty="0" smtClean="0"/>
              <a:t> …</a:t>
            </a:r>
            <a:endParaRPr lang="en-US" dirty="0" err="1" smtClean="0"/>
          </a:p>
        </p:txBody>
      </p:sp>
      <p:cxnSp>
        <p:nvCxnSpPr>
          <p:cNvPr id="49" name="Straight Arrow Connector 48"/>
          <p:cNvCxnSpPr/>
          <p:nvPr/>
        </p:nvCxnSpPr>
        <p:spPr>
          <a:xfrm flipH="1">
            <a:off x="14218073" y="5157469"/>
            <a:ext cx="425640" cy="34275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Image result for logo chrome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674" y="7769336"/>
            <a:ext cx="894643" cy="8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12853934" y="6438900"/>
            <a:ext cx="1060186" cy="21282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3649773" y="7538503"/>
            <a:ext cx="3044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6</a:t>
            </a:r>
            <a:r>
              <a:rPr lang="nl-NL" dirty="0" smtClean="0"/>
              <a:t>. access </a:t>
            </a:r>
            <a:r>
              <a:rPr lang="nl-NL" dirty="0" err="1" smtClean="0"/>
              <a:t>application</a:t>
            </a:r>
            <a:endParaRPr lang="en-US" dirty="0" err="1" smtClean="0"/>
          </a:p>
        </p:txBody>
      </p:sp>
      <p:pic>
        <p:nvPicPr>
          <p:cNvPr id="43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89" y="6018481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261">
            <a:off x="5756271" y="5515459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014" y="3098693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73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9286" y="8157566"/>
            <a:ext cx="2514600" cy="101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000" y="4587070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925" y="5593594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4417806" cy="1346288"/>
          </a:xfrm>
        </p:spPr>
        <p:txBody>
          <a:bodyPr/>
          <a:lstStyle/>
          <a:p>
            <a:r>
              <a:rPr lang="nl-NL" dirty="0" smtClean="0"/>
              <a:t>Run a Java SE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Github</a:t>
            </a:r>
            <a:r>
              <a:rPr lang="nl-NL" dirty="0"/>
              <a:t/>
            </a:r>
            <a:br>
              <a:rPr lang="nl-NL" dirty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 container image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055" y="6360277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2128" y="4070863"/>
            <a:ext cx="3617993" cy="2814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053" y="5077387"/>
            <a:ext cx="501668" cy="578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V="1">
            <a:off x="3536950" y="6141720"/>
            <a:ext cx="1873250" cy="59436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584200" y="5927019"/>
            <a:ext cx="4514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1. pull </a:t>
            </a:r>
            <a:r>
              <a:rPr lang="nl-NL" dirty="0" err="1" smtClean="0"/>
              <a:t>from</a:t>
            </a:r>
            <a:r>
              <a:rPr lang="nl-NL" dirty="0" smtClean="0"/>
              <a:t> Docker Hub </a:t>
            </a:r>
            <a:r>
              <a:rPr lang="nl-NL" dirty="0" err="1" smtClean="0"/>
              <a:t>registry</a:t>
            </a:r>
            <a:endParaRPr lang="en-US" dirty="0" err="1" smtClean="0"/>
          </a:p>
        </p:txBody>
      </p:sp>
      <p:grpSp>
        <p:nvGrpSpPr>
          <p:cNvPr id="18" name="Group 17"/>
          <p:cNvGrpSpPr/>
          <p:nvPr/>
        </p:nvGrpSpPr>
        <p:grpSpPr>
          <a:xfrm>
            <a:off x="10172280" y="2089663"/>
            <a:ext cx="4758268" cy="1981200"/>
            <a:chOff x="7296572" y="2958085"/>
            <a:chExt cx="8339668" cy="3595115"/>
          </a:xfrm>
        </p:grpSpPr>
        <p:sp>
          <p:nvSpPr>
            <p:cNvPr id="34" name="Cube 33"/>
            <p:cNvSpPr/>
            <p:nvPr/>
          </p:nvSpPr>
          <p:spPr>
            <a:xfrm>
              <a:off x="7296572" y="2958085"/>
              <a:ext cx="8339668" cy="3595115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 descr="Image result for logo github"/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427" b="34286"/>
            <a:stretch/>
          </p:blipFill>
          <p:spPr bwMode="auto">
            <a:xfrm>
              <a:off x="11338559" y="5619458"/>
              <a:ext cx="3239135" cy="8329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91185" y="4196371"/>
              <a:ext cx="3116501" cy="175933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</p:grpSp>
      <p:sp>
        <p:nvSpPr>
          <p:cNvPr id="19" name="Right Arrow 18"/>
          <p:cNvSpPr/>
          <p:nvPr/>
        </p:nvSpPr>
        <p:spPr>
          <a:xfrm>
            <a:off x="8075713" y="5121185"/>
            <a:ext cx="2660448" cy="1456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r</a:t>
            </a:r>
            <a:r>
              <a:rPr lang="nl-NL" dirty="0" smtClean="0"/>
              <a:t>un container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075713" y="6258855"/>
            <a:ext cx="27366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Specify</a:t>
            </a:r>
            <a:r>
              <a:rPr lang="nl-NL" dirty="0" smtClean="0"/>
              <a:t>: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GITHUB_URL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APP_HOME</a:t>
            </a:r>
          </a:p>
          <a:p>
            <a:pPr marL="342900" indent="-342900">
              <a:buFontTx/>
              <a:buChar char="-"/>
            </a:pPr>
            <a:r>
              <a:rPr lang="nl-NL" dirty="0" smtClean="0"/>
              <a:t>APP_STARTUP</a:t>
            </a:r>
          </a:p>
          <a:p>
            <a:pPr marL="342900" indent="-342900">
              <a:buFontTx/>
              <a:buChar char="-"/>
            </a:pPr>
            <a:r>
              <a:rPr lang="nl-NL" smtClean="0"/>
              <a:t>APP_PORT</a:t>
            </a:r>
            <a:endParaRPr lang="en-US" dirty="0" err="1" smtClean="0"/>
          </a:p>
        </p:txBody>
      </p:sp>
      <p:sp>
        <p:nvSpPr>
          <p:cNvPr id="45" name="TextBox 44"/>
          <p:cNvSpPr txBox="1"/>
          <p:nvPr/>
        </p:nvSpPr>
        <p:spPr>
          <a:xfrm>
            <a:off x="8075713" y="4322900"/>
            <a:ext cx="2329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2. </a:t>
            </a:r>
            <a:r>
              <a:rPr lang="nl-NL" dirty="0" err="1" smtClean="0"/>
              <a:t>docker</a:t>
            </a:r>
            <a:r>
              <a:rPr lang="nl-NL" dirty="0" smtClean="0"/>
              <a:t> run:</a:t>
            </a:r>
          </a:p>
          <a:p>
            <a:pPr marL="342900" indent="-342900">
              <a:buFontTx/>
              <a:buChar char="-"/>
            </a:pPr>
            <a:r>
              <a:rPr lang="nl-NL" dirty="0"/>
              <a:t>p</a:t>
            </a:r>
            <a:r>
              <a:rPr lang="nl-NL" dirty="0" smtClean="0"/>
              <a:t>ort </a:t>
            </a:r>
            <a:r>
              <a:rPr lang="nl-NL" dirty="0" err="1" smtClean="0"/>
              <a:t>mapping</a:t>
            </a:r>
            <a:endParaRPr lang="nl-NL" dirty="0" smtClean="0"/>
          </a:p>
          <a:p>
            <a:pPr marL="342900" indent="-342900">
              <a:buFontTx/>
              <a:buChar char="-"/>
            </a:pPr>
            <a:r>
              <a:rPr lang="nl-NL" dirty="0" smtClean="0"/>
              <a:t>volume</a:t>
            </a:r>
          </a:p>
        </p:txBody>
      </p:sp>
      <p:pic>
        <p:nvPicPr>
          <p:cNvPr id="3076" name="Picture 4" descr="Image result for logo chrome 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1674" y="7769336"/>
            <a:ext cx="894643" cy="89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4" name="Straight Arrow Connector 53"/>
          <p:cNvCxnSpPr/>
          <p:nvPr/>
        </p:nvCxnSpPr>
        <p:spPr>
          <a:xfrm flipH="1" flipV="1">
            <a:off x="12853934" y="6438900"/>
            <a:ext cx="1060186" cy="212827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1189" y="6018481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43261">
            <a:off x="5756271" y="5515459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Image result for java logo transparent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6014" y="3098693"/>
            <a:ext cx="1020450" cy="57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6087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</a:t>
            </a:r>
            <a:r>
              <a:rPr lang="nl-NL" dirty="0" err="1" smtClean="0"/>
              <a:t>how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76579" cy="6113779"/>
          </a:xfrm>
        </p:spPr>
        <p:txBody>
          <a:bodyPr>
            <a:normAutofit fontScale="85000" lnSpcReduction="20000"/>
          </a:bodyPr>
          <a:lstStyle/>
          <a:p>
            <a:r>
              <a:rPr lang="nl-NL" dirty="0" smtClean="0"/>
              <a:t>Public </a:t>
            </a:r>
            <a:r>
              <a:rPr lang="nl-NL" dirty="0" err="1" smtClean="0"/>
              <a:t>APIs</a:t>
            </a:r>
            <a:r>
              <a:rPr lang="nl-NL" dirty="0" smtClean="0"/>
              <a:t> in </a:t>
            </a:r>
            <a:r>
              <a:rPr lang="nl-NL" dirty="0" err="1" smtClean="0"/>
              <a:t>standardized</a:t>
            </a:r>
            <a:r>
              <a:rPr lang="nl-NL" dirty="0" smtClean="0"/>
              <a:t> </a:t>
            </a:r>
            <a:r>
              <a:rPr lang="nl-NL" dirty="0" err="1" smtClean="0"/>
              <a:t>protocols</a:t>
            </a:r>
            <a:endParaRPr lang="nl-NL" dirty="0" smtClean="0"/>
          </a:p>
          <a:p>
            <a:r>
              <a:rPr lang="nl-NL" dirty="0" err="1" smtClean="0"/>
              <a:t>Deployable</a:t>
            </a:r>
            <a:r>
              <a:rPr lang="nl-NL" dirty="0" smtClean="0"/>
              <a:t> </a:t>
            </a:r>
            <a:r>
              <a:rPr lang="nl-NL" dirty="0"/>
              <a:t>on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standardized</a:t>
            </a:r>
            <a:r>
              <a:rPr lang="nl-NL" dirty="0" smtClean="0"/>
              <a:t> microservices platform</a:t>
            </a:r>
          </a:p>
          <a:p>
            <a:r>
              <a:rPr lang="nl-NL" i="1" dirty="0" err="1" smtClean="0"/>
              <a:t>Omnia</a:t>
            </a:r>
            <a:r>
              <a:rPr lang="nl-NL" i="1" dirty="0" smtClean="0"/>
              <a:t> </a:t>
            </a:r>
            <a:r>
              <a:rPr lang="nl-NL" i="1" dirty="0" err="1" smtClean="0"/>
              <a:t>mea</a:t>
            </a:r>
            <a:r>
              <a:rPr lang="nl-NL" i="1" dirty="0" smtClean="0"/>
              <a:t> porto </a:t>
            </a:r>
            <a:r>
              <a:rPr lang="nl-NL" i="1" dirty="0" err="1" smtClean="0"/>
              <a:t>mecum</a:t>
            </a:r>
            <a:r>
              <a:rPr lang="nl-NL" dirty="0" smtClean="0"/>
              <a:t> - no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r>
              <a:rPr lang="nl-NL" dirty="0" smtClean="0"/>
              <a:t>…</a:t>
            </a:r>
          </a:p>
          <a:p>
            <a:r>
              <a:rPr lang="nl-NL" dirty="0" smtClean="0"/>
              <a:t>…</a:t>
            </a:r>
            <a:r>
              <a:rPr lang="nl-NL" dirty="0" err="1"/>
              <a:t>e</a:t>
            </a:r>
            <a:r>
              <a:rPr lang="nl-NL" dirty="0" err="1" smtClean="0"/>
              <a:t>xcept</a:t>
            </a:r>
            <a:r>
              <a:rPr lang="nl-NL" dirty="0" smtClean="0"/>
              <a:t>:</a:t>
            </a:r>
          </a:p>
          <a:p>
            <a:pPr lvl="1"/>
            <a:r>
              <a:rPr lang="nl-NL" dirty="0" smtClean="0"/>
              <a:t>Calls </a:t>
            </a:r>
            <a:r>
              <a:rPr lang="nl-NL" dirty="0" err="1" smtClean="0"/>
              <a:t>to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(</a:t>
            </a:r>
            <a:r>
              <a:rPr lang="nl-NL" dirty="0" err="1" smtClean="0"/>
              <a:t>exposed</a:t>
            </a:r>
            <a:r>
              <a:rPr lang="nl-NL" dirty="0" smtClean="0"/>
              <a:t> for </a:t>
            </a:r>
            <a:r>
              <a:rPr lang="nl-NL" dirty="0" err="1" smtClean="0"/>
              <a:t>example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microservices)</a:t>
            </a:r>
          </a:p>
          <a:p>
            <a:pPr lvl="1"/>
            <a:r>
              <a:rPr lang="nl-NL" dirty="0" err="1" smtClean="0"/>
              <a:t>Usage</a:t>
            </a:r>
            <a:r>
              <a:rPr lang="nl-NL" dirty="0" smtClean="0"/>
              <a:t> of platform </a:t>
            </a:r>
            <a:r>
              <a:rPr lang="nl-NL" dirty="0" err="1" smtClean="0"/>
              <a:t>facilities</a:t>
            </a:r>
            <a:endParaRPr lang="nl-NL" dirty="0"/>
          </a:p>
          <a:p>
            <a:pPr lvl="2"/>
            <a:r>
              <a:rPr lang="nl-NL" dirty="0" err="1" smtClean="0"/>
              <a:t>Generically</a:t>
            </a:r>
            <a:r>
              <a:rPr lang="nl-NL" dirty="0" smtClean="0"/>
              <a:t> </a:t>
            </a:r>
            <a:r>
              <a:rPr lang="nl-NL" dirty="0" err="1"/>
              <a:t>a</a:t>
            </a:r>
            <a:r>
              <a:rPr lang="nl-NL" dirty="0" err="1" smtClean="0"/>
              <a:t>vailable</a:t>
            </a:r>
            <a:r>
              <a:rPr lang="nl-NL" dirty="0" smtClean="0"/>
              <a:t> via contract</a:t>
            </a:r>
          </a:p>
          <a:p>
            <a:pPr lvl="2"/>
            <a:r>
              <a:rPr lang="nl-NL" dirty="0" err="1" smtClean="0"/>
              <a:t>Injected</a:t>
            </a:r>
            <a:r>
              <a:rPr lang="nl-NL" dirty="0" smtClean="0"/>
              <a:t> via parameters</a:t>
            </a:r>
          </a:p>
          <a:p>
            <a:r>
              <a:rPr lang="nl-NL" dirty="0" smtClean="0"/>
              <a:t>No </a:t>
            </a:r>
            <a:r>
              <a:rPr lang="nl-NL" dirty="0" err="1" smtClean="0"/>
              <a:t>sharing</a:t>
            </a:r>
            <a:r>
              <a:rPr lang="nl-NL" dirty="0" smtClean="0"/>
              <a:t> of data or </a:t>
            </a:r>
            <a:r>
              <a:rPr lang="nl-NL" dirty="0" err="1" smtClean="0"/>
              <a:t>other</a:t>
            </a:r>
            <a:r>
              <a:rPr lang="nl-NL" dirty="0" smtClean="0"/>
              <a:t> private resources </a:t>
            </a:r>
            <a:r>
              <a:rPr lang="nl-NL" dirty="0" err="1" smtClean="0"/>
              <a:t>across</a:t>
            </a:r>
            <a:r>
              <a:rPr lang="nl-NL" dirty="0" smtClean="0"/>
              <a:t> microservices</a:t>
            </a:r>
          </a:p>
          <a:p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Horizontally</a:t>
            </a:r>
            <a:r>
              <a:rPr lang="nl-NL" dirty="0" smtClean="0"/>
              <a:t> </a:t>
            </a:r>
            <a:r>
              <a:rPr lang="nl-NL" dirty="0" err="1" smtClean="0"/>
              <a:t>scalable</a:t>
            </a:r>
            <a:endParaRPr lang="nl-NL" dirty="0" smtClean="0"/>
          </a:p>
          <a:p>
            <a:pPr lvl="1"/>
            <a:r>
              <a:rPr lang="nl-NL" dirty="0"/>
              <a:t>N</a:t>
            </a:r>
            <a:r>
              <a:rPr lang="nl-NL" dirty="0" smtClean="0"/>
              <a:t>o </a:t>
            </a:r>
            <a:r>
              <a:rPr lang="nl-NL" dirty="0" err="1" smtClean="0"/>
              <a:t>session</a:t>
            </a:r>
            <a:r>
              <a:rPr lang="nl-NL" dirty="0" smtClean="0"/>
              <a:t> state, no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stickyness</a:t>
            </a:r>
            <a:endParaRPr lang="nl-NL" dirty="0" smtClean="0"/>
          </a:p>
          <a:p>
            <a:r>
              <a:rPr lang="nl-NL" dirty="0" err="1" smtClean="0"/>
              <a:t>Potentially</a:t>
            </a:r>
            <a:r>
              <a:rPr lang="nl-NL" dirty="0" smtClean="0"/>
              <a:t> micro-</a:t>
            </a:r>
            <a:r>
              <a:rPr lang="nl-NL" i="1" dirty="0" smtClean="0"/>
              <a:t>silo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multiple </a:t>
            </a:r>
            <a:r>
              <a:rPr lang="nl-NL" dirty="0" err="1" smtClean="0"/>
              <a:t>tiers</a:t>
            </a:r>
            <a:r>
              <a:rPr lang="nl-NL" dirty="0" smtClean="0"/>
              <a:t> (</a:t>
            </a:r>
            <a:r>
              <a:rPr lang="nl-NL" dirty="0" err="1" smtClean="0"/>
              <a:t>including</a:t>
            </a:r>
            <a:r>
              <a:rPr lang="nl-NL" dirty="0" smtClean="0"/>
              <a:t> UI)</a:t>
            </a:r>
          </a:p>
          <a:p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technology</a:t>
            </a:r>
            <a:endParaRPr lang="nl-NL" dirty="0"/>
          </a:p>
          <a:p>
            <a:pPr lvl="1"/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run on </a:t>
            </a:r>
            <a:r>
              <a:rPr lang="nl-NL" i="1" dirty="0" err="1" smtClean="0"/>
              <a:t>the</a:t>
            </a:r>
            <a:r>
              <a:rPr lang="nl-NL" i="1" dirty="0" smtClean="0"/>
              <a:t> platform</a:t>
            </a:r>
          </a:p>
          <a:p>
            <a:pPr lvl="1"/>
            <a:endParaRPr lang="nl-NL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635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err="1" smtClean="0"/>
              <a:t>Receives</a:t>
            </a:r>
            <a:r>
              <a:rPr lang="nl-NL" dirty="0" smtClean="0"/>
              <a:t> microservice </a:t>
            </a:r>
            <a:r>
              <a:rPr lang="nl-NL" dirty="0" err="1" smtClean="0"/>
              <a:t>deployment</a:t>
            </a:r>
            <a:endParaRPr lang="nl-NL" dirty="0" smtClean="0"/>
          </a:p>
          <a:p>
            <a:r>
              <a:rPr lang="nl-NL" dirty="0" smtClean="0"/>
              <a:t>Handles </a:t>
            </a:r>
            <a:r>
              <a:rPr lang="nl-NL" dirty="0" err="1" smtClean="0"/>
              <a:t>scale</a:t>
            </a:r>
            <a:r>
              <a:rPr lang="nl-NL" dirty="0" smtClean="0"/>
              <a:t> out &amp; </a:t>
            </a:r>
            <a:r>
              <a:rPr lang="nl-NL" dirty="0" err="1" smtClean="0"/>
              <a:t>fail</a:t>
            </a:r>
            <a:r>
              <a:rPr lang="nl-NL" dirty="0" smtClean="0"/>
              <a:t> over</a:t>
            </a:r>
          </a:p>
          <a:p>
            <a:pPr lvl="1"/>
            <a:r>
              <a:rPr lang="nl-NL" dirty="0" smtClean="0"/>
              <a:t>Start/stop microservice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br>
              <a:rPr lang="nl-NL" dirty="0" smtClean="0"/>
            </a:br>
            <a:r>
              <a:rPr lang="nl-NL" dirty="0" smtClean="0"/>
              <a:t>non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live </a:t>
            </a:r>
            <a:r>
              <a:rPr lang="nl-NL" dirty="0" err="1" smtClean="0"/>
              <a:t>observed</a:t>
            </a:r>
            <a:r>
              <a:rPr lang="nl-NL" dirty="0" smtClean="0"/>
              <a:t> </a:t>
            </a:r>
            <a:r>
              <a:rPr lang="nl-NL" dirty="0" err="1" smtClean="0"/>
              <a:t>behavior</a:t>
            </a:r>
            <a:endParaRPr lang="nl-NL" dirty="0" smtClean="0"/>
          </a:p>
          <a:p>
            <a:r>
              <a:rPr lang="nl-NL" dirty="0" smtClean="0"/>
              <a:t>Supports </a:t>
            </a:r>
            <a:r>
              <a:rPr lang="nl-NL" dirty="0" err="1" smtClean="0"/>
              <a:t>automated</a:t>
            </a:r>
            <a:r>
              <a:rPr lang="nl-NL" dirty="0" smtClean="0"/>
              <a:t> </a:t>
            </a:r>
            <a:r>
              <a:rPr lang="nl-NL" dirty="0" err="1" smtClean="0"/>
              <a:t>DevOps</a:t>
            </a:r>
            <a:endParaRPr lang="nl-NL" dirty="0" smtClean="0"/>
          </a:p>
          <a:p>
            <a:pPr lvl="1"/>
            <a:r>
              <a:rPr lang="nl-NL" dirty="0" smtClean="0"/>
              <a:t>CD, monitoring, …</a:t>
            </a:r>
          </a:p>
          <a:p>
            <a:r>
              <a:rPr lang="nl-NL" dirty="0" err="1" smtClean="0"/>
              <a:t>Provides</a:t>
            </a:r>
            <a:r>
              <a:rPr lang="nl-NL" dirty="0" smtClean="0"/>
              <a:t> </a:t>
            </a:r>
            <a:r>
              <a:rPr lang="nl-NL" dirty="0" err="1" smtClean="0"/>
              <a:t>Capabilities</a:t>
            </a:r>
            <a:r>
              <a:rPr lang="nl-NL" dirty="0" smtClean="0"/>
              <a:t> – </a:t>
            </a:r>
            <a:r>
              <a:rPr lang="nl-NL" dirty="0" err="1" smtClean="0"/>
              <a:t>generic</a:t>
            </a:r>
            <a:r>
              <a:rPr lang="nl-NL" dirty="0" smtClean="0"/>
              <a:t> </a:t>
            </a:r>
            <a:r>
              <a:rPr lang="nl-NL" dirty="0" err="1" smtClean="0"/>
              <a:t>facilities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microservices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run time platform</a:t>
            </a:r>
          </a:p>
          <a:p>
            <a:pPr lvl="1"/>
            <a:r>
              <a:rPr lang="nl-NL" dirty="0" err="1" smtClean="0"/>
              <a:t>Provided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public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whenever</a:t>
            </a:r>
            <a:r>
              <a:rPr lang="nl-NL" dirty="0" smtClean="0"/>
              <a:t> </a:t>
            </a:r>
            <a:r>
              <a:rPr lang="nl-NL" dirty="0" err="1" smtClean="0"/>
              <a:t>possible</a:t>
            </a:r>
            <a:endParaRPr lang="nl-NL" dirty="0" smtClean="0"/>
          </a:p>
          <a:p>
            <a:pPr lvl="1"/>
            <a:r>
              <a:rPr lang="nl-NL" dirty="0" err="1" smtClean="0"/>
              <a:t>Injected</a:t>
            </a:r>
            <a:r>
              <a:rPr lang="nl-NL" dirty="0" smtClean="0"/>
              <a:t> meta-data at run time</a:t>
            </a:r>
          </a:p>
          <a:p>
            <a:pPr lvl="1"/>
            <a:r>
              <a:rPr lang="nl-NL" dirty="0" err="1"/>
              <a:t>i</a:t>
            </a:r>
            <a:r>
              <a:rPr lang="nl-NL" dirty="0" err="1" smtClean="0"/>
              <a:t>mplemented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generic</a:t>
            </a:r>
            <a:r>
              <a:rPr lang="nl-NL" dirty="0" smtClean="0"/>
              <a:t>/platform level microservices</a:t>
            </a:r>
          </a:p>
          <a:p>
            <a:pPr marL="609488" lvl="1" indent="0">
              <a:buNone/>
            </a:pPr>
            <a:endParaRPr lang="nl-NL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054840" y="3764280"/>
            <a:ext cx="470916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Microservices Platform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287780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287780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7" name="Rectangular Callout 6"/>
          <p:cNvSpPr/>
          <p:nvPr/>
        </p:nvSpPr>
        <p:spPr>
          <a:xfrm>
            <a:off x="13883640" y="5074920"/>
            <a:ext cx="2621281" cy="1264920"/>
          </a:xfrm>
          <a:prstGeom prst="wedgeRectCallout">
            <a:avLst>
              <a:gd name="adj1" fmla="val -37387"/>
              <a:gd name="adj2" fmla="val -10374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d</a:t>
            </a:r>
            <a:r>
              <a:rPr lang="nl-NL" sz="2000" dirty="0" err="1" smtClean="0"/>
              <a:t>eploy</a:t>
            </a:r>
            <a:r>
              <a:rPr lang="nl-NL" sz="2000" dirty="0" smtClean="0"/>
              <a:t>, </a:t>
            </a:r>
            <a:r>
              <a:rPr lang="nl-NL" sz="2000" dirty="0" err="1" smtClean="0"/>
              <a:t>inject</a:t>
            </a:r>
            <a:r>
              <a:rPr lang="nl-NL" sz="2000" dirty="0" smtClean="0"/>
              <a:t> </a:t>
            </a:r>
            <a:r>
              <a:rPr lang="nl-NL" sz="2000" dirty="0" err="1" smtClean="0"/>
              <a:t>dependencies</a:t>
            </a:r>
            <a:r>
              <a:rPr lang="nl-NL" sz="2000" dirty="0" smtClean="0"/>
              <a:t>, start, </a:t>
            </a:r>
            <a:r>
              <a:rPr lang="nl-NL" sz="2000" dirty="0" err="1" smtClean="0"/>
              <a:t>watch</a:t>
            </a:r>
            <a:r>
              <a:rPr lang="nl-NL" sz="2000" dirty="0" smtClean="0"/>
              <a:t>, </a:t>
            </a:r>
            <a:r>
              <a:rPr lang="nl-NL" sz="2000" dirty="0" err="1" smtClean="0"/>
              <a:t>restart</a:t>
            </a:r>
            <a:r>
              <a:rPr lang="nl-NL" sz="2000" dirty="0" smtClean="0"/>
              <a:t>, stop, </a:t>
            </a:r>
            <a:r>
              <a:rPr lang="nl-NL" sz="2000" dirty="0" err="1" smtClean="0"/>
              <a:t>scale</a:t>
            </a:r>
            <a:r>
              <a:rPr lang="nl-NL" sz="2000" dirty="0" smtClean="0"/>
              <a:t> 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1368552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1368552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4493240" y="2514600"/>
            <a:ext cx="655320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14493240" y="2514600"/>
            <a:ext cx="655320" cy="289560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b="1" dirty="0" smtClean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6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3205460" y="1722120"/>
            <a:ext cx="1615440" cy="5181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>
                <a:solidFill>
                  <a:schemeClr val="tx2"/>
                </a:solidFill>
              </a:rPr>
              <a:t>API Gateway</a:t>
            </a:r>
            <a:endParaRPr lang="en-US" sz="1800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5605760" y="215646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  </a:t>
            </a:r>
            <a:r>
              <a:rPr lang="nl-NL" sz="1200" dirty="0" err="1" smtClean="0">
                <a:solidFill>
                  <a:schemeClr val="tx2"/>
                </a:solidFill>
              </a:rPr>
              <a:t>Authenticate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5605760" y="265557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2"/>
                </a:solidFill>
              </a:rPr>
              <a:t>Logging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605760" y="3162300"/>
            <a:ext cx="1158240" cy="4038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tx2"/>
                </a:solidFill>
              </a:rPr>
              <a:t>Cache</a:t>
            </a:r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15605760" y="215646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15605760" y="263652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15605760" y="3162300"/>
            <a:ext cx="213360" cy="4038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82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3733" y="3534318"/>
            <a:ext cx="1723828" cy="1341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making of a microservice</a:t>
            </a:r>
            <a:endParaRPr lang="en-US" dirty="0"/>
          </a:p>
        </p:txBody>
      </p:sp>
      <p:sp>
        <p:nvSpPr>
          <p:cNvPr id="4" name="AutoShape 2" descr="Image result for kubernetes logo"/>
          <p:cNvSpPr>
            <a:spLocks noChangeAspect="1" noChangeArrowheads="1"/>
          </p:cNvSpPr>
          <p:nvPr/>
        </p:nvSpPr>
        <p:spPr bwMode="auto">
          <a:xfrm>
            <a:off x="155575" y="-25606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Image result for kubernetes logo"/>
          <p:cNvSpPr>
            <a:spLocks noChangeAspect="1" noChangeArrowheads="1"/>
          </p:cNvSpPr>
          <p:nvPr/>
        </p:nvSpPr>
        <p:spPr bwMode="auto">
          <a:xfrm>
            <a:off x="307975" y="-24082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kubernetes logo"/>
          <p:cNvSpPr>
            <a:spLocks noChangeAspect="1" noChangeArrowheads="1"/>
          </p:cNvSpPr>
          <p:nvPr/>
        </p:nvSpPr>
        <p:spPr bwMode="auto">
          <a:xfrm>
            <a:off x="460375" y="-2255838"/>
            <a:ext cx="6153150" cy="533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8" descr="Kubernetes Logo"/>
          <p:cNvSpPr>
            <a:spLocks noChangeAspect="1" noChangeArrowheads="1"/>
          </p:cNvSpPr>
          <p:nvPr/>
        </p:nvSpPr>
        <p:spPr bwMode="auto">
          <a:xfrm>
            <a:off x="155575" y="-4111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10" descr="Kubernetes Logo"/>
          <p:cNvSpPr>
            <a:spLocks noChangeAspect="1" noChangeArrowheads="1"/>
          </p:cNvSpPr>
          <p:nvPr/>
        </p:nvSpPr>
        <p:spPr bwMode="auto">
          <a:xfrm>
            <a:off x="307975" y="-258763"/>
            <a:ext cx="857250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1446" y="5826530"/>
            <a:ext cx="2774157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Picture 13" descr="Image result for kubernetes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6564" y="258762"/>
            <a:ext cx="502465" cy="48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5" descr="Image result for docker logo transparent"/>
          <p:cNvSpPr>
            <a:spLocks noChangeAspect="1" noChangeArrowheads="1"/>
          </p:cNvSpPr>
          <p:nvPr/>
        </p:nvSpPr>
        <p:spPr bwMode="auto">
          <a:xfrm>
            <a:off x="155575" y="-9366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7" descr="Image result for docker logo transparent"/>
          <p:cNvSpPr>
            <a:spLocks noChangeAspect="1" noChangeArrowheads="1"/>
          </p:cNvSpPr>
          <p:nvPr/>
        </p:nvSpPr>
        <p:spPr bwMode="auto">
          <a:xfrm>
            <a:off x="307975" y="-7842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19" descr="Image result for docker logo transparent"/>
          <p:cNvSpPr>
            <a:spLocks noChangeAspect="1" noChangeArrowheads="1"/>
          </p:cNvSpPr>
          <p:nvPr/>
        </p:nvSpPr>
        <p:spPr bwMode="auto">
          <a:xfrm>
            <a:off x="460375" y="-6318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1" descr="Image result for docker logo transparent"/>
          <p:cNvSpPr>
            <a:spLocks noChangeAspect="1" noChangeArrowheads="1"/>
          </p:cNvSpPr>
          <p:nvPr/>
        </p:nvSpPr>
        <p:spPr bwMode="auto">
          <a:xfrm>
            <a:off x="612775" y="-479425"/>
            <a:ext cx="233362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71" name="Picture 2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283" y="6668635"/>
            <a:ext cx="3262789" cy="26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3" name="Picture 25" descr="Image result for docker container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3463" y="3719356"/>
            <a:ext cx="3049046" cy="237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utoShape 27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AutoShape 29" descr="Image result for nodejs logo"/>
          <p:cNvSpPr>
            <a:spLocks noChangeAspect="1" noChangeArrowheads="1"/>
          </p:cNvSpPr>
          <p:nvPr/>
        </p:nvSpPr>
        <p:spPr bwMode="auto">
          <a:xfrm>
            <a:off x="307975" y="-571500"/>
            <a:ext cx="56197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AutoShape 31" descr="Image result for nodejs logo"/>
          <p:cNvSpPr>
            <a:spLocks noChangeAspect="1" noChangeArrowheads="1"/>
          </p:cNvSpPr>
          <p:nvPr/>
        </p:nvSpPr>
        <p:spPr bwMode="auto">
          <a:xfrm>
            <a:off x="155575" y="-7239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81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106" y="5831589"/>
            <a:ext cx="3029694" cy="1514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2942" y="4520897"/>
            <a:ext cx="1325708" cy="103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639" y="353431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7480" y="4204887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4829" y="4436028"/>
            <a:ext cx="1268097" cy="9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16"/>
          <p:cNvSpPr/>
          <p:nvPr/>
        </p:nvSpPr>
        <p:spPr>
          <a:xfrm rot="2159634">
            <a:off x="11033761" y="3589990"/>
            <a:ext cx="2606040" cy="1657148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 rot="1086650">
            <a:off x="14104715" y="3482985"/>
            <a:ext cx="2246672" cy="1871156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 rot="18929837">
            <a:off x="245929" y="6321358"/>
            <a:ext cx="1063783" cy="6930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 rot="18929837">
            <a:off x="4855620" y="6190725"/>
            <a:ext cx="2632236" cy="1477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Node </a:t>
            </a:r>
            <a:br>
              <a:rPr lang="nl-NL" dirty="0" smtClean="0"/>
            </a:br>
            <a:r>
              <a:rPr lang="nl-NL" dirty="0" smtClean="0"/>
              <a:t>Docker Image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17" y="2982398"/>
            <a:ext cx="3330575" cy="30535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Right Arrow 32"/>
          <p:cNvSpPr/>
          <p:nvPr/>
        </p:nvSpPr>
        <p:spPr>
          <a:xfrm>
            <a:off x="4992607" y="4313265"/>
            <a:ext cx="2004808" cy="1027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Dockerfile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9923844" y="4436028"/>
            <a:ext cx="174347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Pod.yaml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8747760" y="5831589"/>
            <a:ext cx="396240" cy="8370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540240" y="4520897"/>
            <a:ext cx="2301240" cy="24086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be 15"/>
          <p:cNvSpPr/>
          <p:nvPr/>
        </p:nvSpPr>
        <p:spPr>
          <a:xfrm>
            <a:off x="11045612" y="2484916"/>
            <a:ext cx="6187440" cy="3017837"/>
          </a:xfrm>
          <a:prstGeom prst="cube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6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5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4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9692640" y="5217558"/>
            <a:ext cx="2514600" cy="20702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1460480" y="3484969"/>
            <a:ext cx="206837" cy="370751"/>
          </a:xfrm>
          <a:prstGeom prst="straightConnector1">
            <a:avLst/>
          </a:prstGeom>
          <a:ln w="28575"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0988040" y="2484916"/>
            <a:ext cx="472440" cy="100005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25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688" y="3367400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Image result for docker container icon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5663" y="3484969"/>
            <a:ext cx="693669" cy="50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Oval 41"/>
          <p:cNvSpPr/>
          <p:nvPr/>
        </p:nvSpPr>
        <p:spPr>
          <a:xfrm rot="1086650">
            <a:off x="12920586" y="3336595"/>
            <a:ext cx="1228964" cy="679669"/>
          </a:xfrm>
          <a:prstGeom prst="ellipse">
            <a:avLst/>
          </a:prstGeom>
          <a:solidFill>
            <a:schemeClr val="accent5">
              <a:lumMod val="60000"/>
              <a:lumOff val="40000"/>
              <a:alpha val="3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8610226" y="2075430"/>
            <a:ext cx="2474993" cy="781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Service.yaml</a:t>
            </a:r>
            <a:endParaRPr lang="en-US" dirty="0"/>
          </a:p>
        </p:txBody>
      </p:sp>
      <p:sp>
        <p:nvSpPr>
          <p:cNvPr id="48" name="Right Arrow 47"/>
          <p:cNvSpPr/>
          <p:nvPr/>
        </p:nvSpPr>
        <p:spPr>
          <a:xfrm rot="16200000">
            <a:off x="11241595" y="5493811"/>
            <a:ext cx="2004808" cy="1512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dirty="0" smtClean="0"/>
              <a:t>Volume (Storage)</a:t>
            </a:r>
            <a:endParaRPr lang="en-US" dirty="0"/>
          </a:p>
        </p:txBody>
      </p:sp>
      <p:sp>
        <p:nvSpPr>
          <p:cNvPr id="49" name="Right Arrow 48"/>
          <p:cNvSpPr/>
          <p:nvPr/>
        </p:nvSpPr>
        <p:spPr>
          <a:xfrm rot="16200000">
            <a:off x="11723018" y="5765659"/>
            <a:ext cx="2376983" cy="13316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2300"/>
              </a:lnSpc>
            </a:pPr>
            <a:r>
              <a:rPr lang="nl-NL" sz="1600" dirty="0" err="1" smtClean="0"/>
              <a:t>Config</a:t>
            </a:r>
            <a:r>
              <a:rPr lang="nl-NL" sz="1600" dirty="0" smtClean="0"/>
              <a:t> &amp; </a:t>
            </a:r>
            <a:r>
              <a:rPr lang="nl-NL" sz="1600" dirty="0" err="1" smtClean="0"/>
              <a:t>Depency</a:t>
            </a:r>
            <a:r>
              <a:rPr lang="nl-NL" sz="1600" dirty="0" smtClean="0"/>
              <a:t> </a:t>
            </a:r>
            <a:r>
              <a:rPr lang="nl-NL" sz="1600" dirty="0" err="1" smtClean="0"/>
              <a:t>Injection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2500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8" grpId="0" animBg="1"/>
      <p:bldP spid="19" grpId="0" animBg="1"/>
      <p:bldP spid="31" grpId="0" animBg="1"/>
      <p:bldP spid="33" grpId="0" animBg="1"/>
      <p:bldP spid="34" grpId="0" animBg="1"/>
      <p:bldP spid="16" grpId="0" animBg="1"/>
      <p:bldP spid="42" grpId="0" animBg="1"/>
      <p:bldP spid="46" grpId="0" animBg="1"/>
      <p:bldP spid="48" grpId="0" animBg="1"/>
      <p:bldP spid="4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Microservice business </a:t>
            </a:r>
            <a:r>
              <a:rPr lang="nl-NL" dirty="0" err="1" smtClean="0"/>
              <a:t>functionality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3" y="1793874"/>
            <a:ext cx="9983787" cy="7637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62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8734</TotalTime>
  <Words>3031</Words>
  <Application>Microsoft Office PowerPoint</Application>
  <PresentationFormat>Custom</PresentationFormat>
  <Paragraphs>600</Paragraphs>
  <Slides>52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AMIS_WIDESCREEN</vt:lpstr>
      <vt:lpstr>PowerPoint Presentation</vt:lpstr>
      <vt:lpstr>Agenda</vt:lpstr>
      <vt:lpstr>Microservice objectives (because of enterprise objectives)</vt:lpstr>
      <vt:lpstr>Microservices how</vt:lpstr>
      <vt:lpstr>Standing on shoulders of giants</vt:lpstr>
      <vt:lpstr>Microservices how</vt:lpstr>
      <vt:lpstr>Microservices platform</vt:lpstr>
      <vt:lpstr>The making of a microservice</vt:lpstr>
      <vt:lpstr>Microservice business functionality</vt:lpstr>
      <vt:lpstr>Microservice business functionality</vt:lpstr>
      <vt:lpstr>Docker File</vt:lpstr>
      <vt:lpstr>Docker hub</vt:lpstr>
      <vt:lpstr>Kubernetes POD YAML file</vt:lpstr>
      <vt:lpstr>Running POD in Kubernetes</vt:lpstr>
      <vt:lpstr>Invoke microservice API</vt:lpstr>
      <vt:lpstr>Shared platform capability</vt:lpstr>
      <vt:lpstr>Microservices cross platform Capabilities</vt:lpstr>
      <vt:lpstr>Example system architecture</vt:lpstr>
      <vt:lpstr>Trends, challenges, common</vt:lpstr>
      <vt:lpstr>Events</vt:lpstr>
      <vt:lpstr>MicroserviceS and events</vt:lpstr>
      <vt:lpstr>Microservice Workflow Choreography</vt:lpstr>
      <vt:lpstr>Requirements for Event capability  in microservices platform</vt:lpstr>
      <vt:lpstr>Introducing Apache Kafka</vt:lpstr>
      <vt:lpstr>Kafka terminology</vt:lpstr>
      <vt:lpstr>PowerPoint Presentation</vt:lpstr>
      <vt:lpstr>Connect  microservices to KAFKA – NODEJS Example</vt:lpstr>
      <vt:lpstr>Extended API of microservice</vt:lpstr>
      <vt:lpstr>Event bridge to connect cloud &amp; on premises Event bus</vt:lpstr>
      <vt:lpstr>Event bridge to connect cloud &amp;  on premises Event bus</vt:lpstr>
      <vt:lpstr>Desired Workflow</vt:lpstr>
      <vt:lpstr>Microservices to map workflow to</vt:lpstr>
      <vt:lpstr>Configure the IFTTT recipe</vt:lpstr>
      <vt:lpstr>Configure the IFTTT recipe</vt:lpstr>
      <vt:lpstr>Choreographed workflow</vt:lpstr>
      <vt:lpstr>Routing Slip published by workflow Launcher</vt:lpstr>
      <vt:lpstr>Choreographed workflow</vt:lpstr>
      <vt:lpstr>Microservice Choreography Topology</vt:lpstr>
      <vt:lpstr>Logging in the Microservice Platform</vt:lpstr>
      <vt:lpstr>Demo Oracle Management Cloud Log Analytics System events – metrics and logging</vt:lpstr>
      <vt:lpstr>Main technical challenges</vt:lpstr>
      <vt:lpstr>Summary</vt:lpstr>
      <vt:lpstr>Workshop</vt:lpstr>
      <vt:lpstr>Create  and commit a Node.JS application to Github</vt:lpstr>
      <vt:lpstr>Run a Node.JS application from Github using generic container image</vt:lpstr>
      <vt:lpstr>Dockerized Node.js application instances backed by REDIs cache</vt:lpstr>
      <vt:lpstr>Workshop Resources</vt:lpstr>
      <vt:lpstr>PowerPoint Presentation</vt:lpstr>
      <vt:lpstr>Create  and commit a Java SE application to Github</vt:lpstr>
      <vt:lpstr>Build The generic docker container image “to Run a Java SE application from Github”</vt:lpstr>
      <vt:lpstr>Run a Node.JS application from Github using generic container image</vt:lpstr>
      <vt:lpstr>Run a Java SE application from Github using generic container image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241</cp:revision>
  <dcterms:created xsi:type="dcterms:W3CDTF">2016-11-24T07:31:17Z</dcterms:created>
  <dcterms:modified xsi:type="dcterms:W3CDTF">2017-05-31T13:33:26Z</dcterms:modified>
</cp:coreProperties>
</file>